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4" r:id="rId4"/>
    <p:sldId id="260" r:id="rId5"/>
    <p:sldId id="261" r:id="rId6"/>
    <p:sldId id="266" r:id="rId7"/>
    <p:sldId id="265" r:id="rId8"/>
    <p:sldId id="263" r:id="rId9"/>
    <p:sldId id="270" r:id="rId10"/>
    <p:sldId id="272" r:id="rId11"/>
    <p:sldId id="262" r:id="rId12"/>
    <p:sldId id="267" r:id="rId13"/>
    <p:sldId id="271"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66EC2-EBAC-4EEB-ABA3-E7AAA550BBC4}" type="datetimeFigureOut">
              <a:rPr lang="en-US" smtClean="0"/>
              <a:t>10/7/2016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79D67-8EBF-44F6-91E2-5A8D93701A78}" type="slidenum">
              <a:rPr lang="en-US" smtClean="0"/>
              <a:t>‹#›</a:t>
            </a:fld>
            <a:endParaRPr lang="en-US"/>
          </a:p>
        </p:txBody>
      </p:sp>
    </p:spTree>
    <p:extLst>
      <p:ext uri="{BB962C8B-B14F-4D97-AF65-F5344CB8AC3E}">
        <p14:creationId xmlns:p14="http://schemas.microsoft.com/office/powerpoint/2010/main" val="273745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the heart of The Mountain. People of all ages love The Mountain. They love and care for one another. Many travel from all over the Southern Region and beyond to experience this special place.</a:t>
            </a:r>
          </a:p>
          <a:p>
            <a:endParaRPr lang="en-US" dirty="0"/>
          </a:p>
        </p:txBody>
      </p:sp>
      <p:sp>
        <p:nvSpPr>
          <p:cNvPr id="4" name="Slide Number Placeholder 3"/>
          <p:cNvSpPr>
            <a:spLocks noGrp="1"/>
          </p:cNvSpPr>
          <p:nvPr>
            <p:ph type="sldNum" sz="quarter" idx="10"/>
          </p:nvPr>
        </p:nvSpPr>
        <p:spPr/>
        <p:txBody>
          <a:bodyPr/>
          <a:lstStyle/>
          <a:p>
            <a:fld id="{AE379D67-8EBF-44F6-91E2-5A8D93701A78}" type="slidenum">
              <a:rPr lang="en-US" smtClean="0"/>
              <a:t>8</a:t>
            </a:fld>
            <a:endParaRPr lang="en-US"/>
          </a:p>
        </p:txBody>
      </p:sp>
    </p:spTree>
    <p:extLst>
      <p:ext uri="{BB962C8B-B14F-4D97-AF65-F5344CB8AC3E}">
        <p14:creationId xmlns:p14="http://schemas.microsoft.com/office/powerpoint/2010/main" val="373580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the heart of The Mountain. People of all ages love The Mountain. They love and care for one another. Many travel from all over the Southern Region and beyond to experience this special place.</a:t>
            </a:r>
          </a:p>
          <a:p>
            <a:endParaRPr lang="en-US" dirty="0"/>
          </a:p>
        </p:txBody>
      </p:sp>
      <p:sp>
        <p:nvSpPr>
          <p:cNvPr id="4" name="Slide Number Placeholder 3"/>
          <p:cNvSpPr>
            <a:spLocks noGrp="1"/>
          </p:cNvSpPr>
          <p:nvPr>
            <p:ph type="sldNum" sz="quarter" idx="10"/>
          </p:nvPr>
        </p:nvSpPr>
        <p:spPr/>
        <p:txBody>
          <a:bodyPr/>
          <a:lstStyle/>
          <a:p>
            <a:fld id="{AE379D67-8EBF-44F6-91E2-5A8D93701A78}" type="slidenum">
              <a:rPr lang="en-US" smtClean="0"/>
              <a:t>9</a:t>
            </a:fld>
            <a:endParaRPr lang="en-US"/>
          </a:p>
        </p:txBody>
      </p:sp>
    </p:spTree>
    <p:extLst>
      <p:ext uri="{BB962C8B-B14F-4D97-AF65-F5344CB8AC3E}">
        <p14:creationId xmlns:p14="http://schemas.microsoft.com/office/powerpoint/2010/main" val="172752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Volunteering is a wonderful way to actively support The Mountain and use your skills to help staff to enhance our facilities and improve the guest experience onsite. Some volunteers assist with buildings and grounds projects, others with housekeeping and kitchen tasks, and still others help with programs, hospitality, and office tasks. </a:t>
            </a:r>
          </a:p>
          <a:p>
            <a:endParaRPr lang="en-US" dirty="0"/>
          </a:p>
        </p:txBody>
      </p:sp>
      <p:sp>
        <p:nvSpPr>
          <p:cNvPr id="4" name="Slide Number Placeholder 3"/>
          <p:cNvSpPr>
            <a:spLocks noGrp="1"/>
          </p:cNvSpPr>
          <p:nvPr>
            <p:ph type="sldNum" sz="quarter" idx="10"/>
          </p:nvPr>
        </p:nvSpPr>
        <p:spPr/>
        <p:txBody>
          <a:bodyPr/>
          <a:lstStyle/>
          <a:p>
            <a:fld id="{AE379D67-8EBF-44F6-91E2-5A8D93701A78}" type="slidenum">
              <a:rPr lang="en-US" smtClean="0"/>
              <a:t>10</a:t>
            </a:fld>
            <a:endParaRPr lang="en-US"/>
          </a:p>
        </p:txBody>
      </p:sp>
    </p:spTree>
    <p:extLst>
      <p:ext uri="{BB962C8B-B14F-4D97-AF65-F5344CB8AC3E}">
        <p14:creationId xmlns:p14="http://schemas.microsoft.com/office/powerpoint/2010/main" val="424044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F4DD1D-CFFE-442B-ACCF-0725EA22A3B4}" type="datetimeFigureOut">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F4DD1D-CFFE-442B-ACCF-0725EA22A3B4}" type="datetimeFigureOut">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F4DD1D-CFFE-442B-ACCF-0725EA22A3B4}" type="datetimeFigureOut">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F4DD1D-CFFE-442B-ACCF-0725EA22A3B4}" type="datetimeFigureOut">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F4DD1D-CFFE-442B-ACCF-0725EA22A3B4}" type="datetimeFigureOut">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F4DD1D-CFFE-442B-ACCF-0725EA22A3B4}" type="datetimeFigureOut">
              <a:rPr lang="en-US" smtClean="0"/>
              <a:pPr/>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F4DD1D-CFFE-442B-ACCF-0725EA22A3B4}" type="datetimeFigureOut">
              <a:rPr lang="en-US" smtClean="0"/>
              <a:pPr/>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F4DD1D-CFFE-442B-ACCF-0725EA22A3B4}" type="datetimeFigureOut">
              <a:rPr lang="en-US" smtClean="0"/>
              <a:pPr/>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4DD1D-CFFE-442B-ACCF-0725EA22A3B4}" type="datetimeFigureOut">
              <a:rPr lang="en-US" smtClean="0"/>
              <a:pPr/>
              <a:t>10/7/2016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F4DD1D-CFFE-442B-ACCF-0725EA22A3B4}" type="datetimeFigureOut">
              <a:rPr lang="en-US" smtClean="0"/>
              <a:pPr/>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F4DD1D-CFFE-442B-ACCF-0725EA22A3B4}" type="datetimeFigureOut">
              <a:rPr lang="en-US" smtClean="0"/>
              <a:pPr/>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0A1AA-8EC7-46DC-A62C-EB4626A5F9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4DD1D-CFFE-442B-ACCF-0725EA22A3B4}" type="datetimeFigureOut">
              <a:rPr lang="en-US" smtClean="0"/>
              <a:pPr/>
              <a:t>10/7/2016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0A1AA-8EC7-46DC-A62C-EB4626A5F9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soffice@themountainrlc.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themountainrlc.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gsoffice@themountainrlc.org"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www.themountainrlc.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3" descr="P1000524 Panorama.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0" y="457200"/>
            <a:ext cx="9144000" cy="1470025"/>
          </a:xfrm>
        </p:spPr>
        <p:txBody>
          <a:bodyPr/>
          <a:lstStyle/>
          <a:p>
            <a:r>
              <a:rPr lang="en-US" b="1" dirty="0">
                <a:solidFill>
                  <a:schemeClr val="accent2">
                    <a:lumMod val="50000"/>
                  </a:schemeClr>
                </a:solidFill>
                <a:latin typeface="Papyrus" pitchFamily="66" charset="0"/>
              </a:rPr>
              <a:t>The Mountain Retreat &amp; Learning Center</a:t>
            </a:r>
          </a:p>
        </p:txBody>
      </p:sp>
      <p:sp>
        <p:nvSpPr>
          <p:cNvPr id="5" name="TextBox 4"/>
          <p:cNvSpPr txBox="1"/>
          <p:nvPr/>
        </p:nvSpPr>
        <p:spPr>
          <a:xfrm>
            <a:off x="0" y="6248400"/>
            <a:ext cx="9144000" cy="369332"/>
          </a:xfrm>
          <a:prstGeom prst="rect">
            <a:avLst/>
          </a:prstGeom>
          <a:noFill/>
        </p:spPr>
        <p:txBody>
          <a:bodyPr wrap="square" rtlCol="0">
            <a:spAutoFit/>
          </a:bodyPr>
          <a:lstStyle/>
          <a:p>
            <a:pPr algn="ctr"/>
            <a:r>
              <a:rPr lang="en-US" b="1" dirty="0">
                <a:solidFill>
                  <a:schemeClr val="accent2">
                    <a:lumMod val="60000"/>
                    <a:lumOff val="40000"/>
                  </a:schemeClr>
                </a:solidFill>
                <a:latin typeface="Papyrus" pitchFamily="66" charset="0"/>
              </a:rPr>
              <a:t>Highlands, North Carolina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latin typeface="Papyrus" pitchFamily="66" charset="0"/>
              </a:rPr>
              <a:t>Mountain Volunteers</a:t>
            </a:r>
            <a:endParaRPr lang="en-US" dirty="0"/>
          </a:p>
        </p:txBody>
      </p:sp>
      <p:sp>
        <p:nvSpPr>
          <p:cNvPr id="10" name="TextBox 9"/>
          <p:cNvSpPr txBox="1"/>
          <p:nvPr/>
        </p:nvSpPr>
        <p:spPr>
          <a:xfrm>
            <a:off x="609600" y="1417639"/>
            <a:ext cx="8077200" cy="4832092"/>
          </a:xfrm>
          <a:prstGeom prst="rect">
            <a:avLst/>
          </a:prstGeom>
          <a:noFill/>
        </p:spPr>
        <p:txBody>
          <a:bodyPr wrap="square" rtlCol="0">
            <a:sp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Interested in volunteering at The Mountain? </a:t>
            </a:r>
          </a:p>
          <a:p>
            <a:r>
              <a:rPr lang="en-US" sz="2800" dirty="0"/>
              <a:t>Contact us:   </a:t>
            </a:r>
            <a:r>
              <a:rPr lang="en-US" sz="2800" dirty="0">
                <a:hlinkClick r:id="rId3"/>
              </a:rPr>
              <a:t>gsoffice@themountainrlc.org</a:t>
            </a:r>
            <a:r>
              <a:rPr lang="en-US" sz="2800" dirty="0"/>
              <a:t> </a:t>
            </a:r>
          </a:p>
          <a:p>
            <a:endParaRPr lang="en-US" sz="2800" dirty="0"/>
          </a:p>
          <a:p>
            <a:r>
              <a:rPr lang="en-US" sz="2800" dirty="0"/>
              <a:t>			</a:t>
            </a:r>
          </a:p>
        </p:txBody>
      </p:sp>
    </p:spTree>
    <p:extLst>
      <p:ext uri="{BB962C8B-B14F-4D97-AF65-F5344CB8AC3E}">
        <p14:creationId xmlns:p14="http://schemas.microsoft.com/office/powerpoint/2010/main" val="105011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28700" y="111688"/>
            <a:ext cx="7086600" cy="1803863"/>
          </a:xfrm>
          <a:prstGeom prst="rect">
            <a:avLst/>
          </a:prstGeom>
        </p:spPr>
      </p:pic>
      <p:sp>
        <p:nvSpPr>
          <p:cNvPr id="3" name="Content Placeholder 2"/>
          <p:cNvSpPr>
            <a:spLocks noGrp="1"/>
          </p:cNvSpPr>
          <p:nvPr>
            <p:ph idx="1"/>
          </p:nvPr>
        </p:nvSpPr>
        <p:spPr>
          <a:xfrm>
            <a:off x="457200" y="2133600"/>
            <a:ext cx="8229600" cy="4267200"/>
          </a:xfrm>
        </p:spPr>
        <p:txBody>
          <a:bodyPr>
            <a:normAutofit/>
          </a:bodyPr>
          <a:lstStyle/>
          <a:p>
            <a:r>
              <a:rPr lang="en-US" dirty="0"/>
              <a:t>A network of </a:t>
            </a:r>
            <a:r>
              <a:rPr lang="en-US" i="1" dirty="0"/>
              <a:t>individuals who love and value The Mountain </a:t>
            </a:r>
            <a:r>
              <a:rPr lang="en-US" dirty="0"/>
              <a:t>and work to connect UU congregations with The Mountain Retreat &amp; Learning Center. </a:t>
            </a:r>
          </a:p>
          <a:p>
            <a:r>
              <a:rPr lang="en-US" dirty="0"/>
              <a:t>Share information about Mountain activities, programs, and opportunities with their congregations, promoting active participation and support of The Mountain.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accent2">
                    <a:lumMod val="50000"/>
                  </a:schemeClr>
                </a:solidFill>
                <a:latin typeface="Papyrus" pitchFamily="66" charset="0"/>
              </a:rPr>
              <a:t>Retreats</a:t>
            </a:r>
            <a:endParaRPr lang="en-US" dirty="0"/>
          </a:p>
        </p:txBody>
      </p:sp>
      <p:sp>
        <p:nvSpPr>
          <p:cNvPr id="2" name="Content Placeholder 1"/>
          <p:cNvSpPr>
            <a:spLocks noGrp="1"/>
          </p:cNvSpPr>
          <p:nvPr>
            <p:ph idx="1"/>
          </p:nvPr>
        </p:nvSpPr>
        <p:spPr>
          <a:xfrm>
            <a:off x="457200" y="1295400"/>
            <a:ext cx="8229600" cy="5029200"/>
          </a:xfrm>
        </p:spPr>
        <p:txBody>
          <a:bodyPr>
            <a:normAutofit/>
          </a:bodyPr>
          <a:lstStyle/>
          <a:p>
            <a:pPr marL="0" indent="0" algn="just">
              <a:buNone/>
            </a:pPr>
            <a:r>
              <a:rPr lang="en-US" sz="3000" dirty="0"/>
              <a:t>The Mountain is a great location for retreats, with the beauty of its mountaintop vista and more than a dozen indoor and outdoor meeting spaces,  comfortable overnight accommodations and meals. Our staff is here to help with the planning of….</a:t>
            </a:r>
          </a:p>
          <a:p>
            <a:pPr lvl="1" algn="just"/>
            <a:r>
              <a:rPr lang="en-US" sz="3200" dirty="0"/>
              <a:t>Personal Retreats</a:t>
            </a:r>
          </a:p>
          <a:p>
            <a:pPr lvl="1"/>
            <a:r>
              <a:rPr lang="en-US" sz="3200" dirty="0"/>
              <a:t>Congregation Retreats      </a:t>
            </a:r>
          </a:p>
          <a:p>
            <a:pPr lvl="1"/>
            <a:r>
              <a:rPr lang="en-US" sz="3200" dirty="0"/>
              <a:t>Board Retreats</a:t>
            </a:r>
          </a:p>
          <a:p>
            <a:pPr lvl="1"/>
            <a:r>
              <a:rPr lang="en-US" sz="3200" dirty="0"/>
              <a:t>Group Retreats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905116"/>
            <a:ext cx="3245645" cy="21637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latin typeface="Papyrus" pitchFamily="66" charset="0"/>
              </a:rPr>
              <a:t>Supporting The Mountain</a:t>
            </a:r>
            <a:endParaRPr lang="en-US" dirty="0"/>
          </a:p>
        </p:txBody>
      </p:sp>
      <p:sp>
        <p:nvSpPr>
          <p:cNvPr id="5" name="TextBox 4"/>
          <p:cNvSpPr txBox="1"/>
          <p:nvPr/>
        </p:nvSpPr>
        <p:spPr>
          <a:xfrm>
            <a:off x="457200" y="1524000"/>
            <a:ext cx="8153400" cy="4770537"/>
          </a:xfrm>
          <a:prstGeom prst="rect">
            <a:avLst/>
          </a:prstGeom>
          <a:noFill/>
        </p:spPr>
        <p:txBody>
          <a:bodyPr wrap="square" rtlCol="0">
            <a:spAutoFit/>
          </a:bodyPr>
          <a:lstStyle/>
          <a:p>
            <a:pPr algn="just"/>
            <a:r>
              <a:rPr lang="en-US" sz="2400" dirty="0"/>
              <a:t>The Mountain Retreat &amp; Learning Center benefits greatly from the generosity of its members and donors. If you appreciate The Mountain, its mission and programs, and would like it to flourish for generations to come, we invite you to make a donation to our Annual Fund or Endowment Fund today.</a:t>
            </a:r>
          </a:p>
          <a:p>
            <a:endParaRPr lang="en-US"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000" b="1" dirty="0"/>
              <a:t>Go to </a:t>
            </a:r>
            <a:r>
              <a:rPr lang="en-US" sz="2000" b="1" dirty="0">
                <a:hlinkClick r:id="rId2"/>
              </a:rPr>
              <a:t>www.themountainrlc.org</a:t>
            </a:r>
            <a:r>
              <a:rPr lang="en-US" sz="2000" b="1" dirty="0"/>
              <a:t> to make an online donation today—</a:t>
            </a:r>
          </a:p>
          <a:p>
            <a:pPr algn="ctr"/>
            <a:r>
              <a:rPr lang="en-US" sz="2000" b="1" dirty="0"/>
              <a:t> THANK YOU for your support!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46" y="3657600"/>
            <a:ext cx="8658707" cy="1614488"/>
          </a:xfrm>
          <a:prstGeom prst="rect">
            <a:avLst/>
          </a:prstGeom>
        </p:spPr>
      </p:pic>
    </p:spTree>
    <p:extLst>
      <p:ext uri="{BB962C8B-B14F-4D97-AF65-F5344CB8AC3E}">
        <p14:creationId xmlns:p14="http://schemas.microsoft.com/office/powerpoint/2010/main" val="123155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0708"/>
          <a:stretch/>
        </p:blipFill>
        <p:spPr>
          <a:xfrm>
            <a:off x="1447800" y="914400"/>
            <a:ext cx="6274842" cy="3886200"/>
          </a:xfrm>
          <a:prstGeom prst="rect">
            <a:avLst/>
          </a:prstGeom>
        </p:spPr>
      </p:pic>
      <p:sp>
        <p:nvSpPr>
          <p:cNvPr id="3" name="TextBox 2"/>
          <p:cNvSpPr txBox="1"/>
          <p:nvPr/>
        </p:nvSpPr>
        <p:spPr>
          <a:xfrm>
            <a:off x="127521" y="6019800"/>
            <a:ext cx="8915400" cy="400110"/>
          </a:xfrm>
          <a:prstGeom prst="rect">
            <a:avLst/>
          </a:prstGeom>
          <a:noFill/>
        </p:spPr>
        <p:txBody>
          <a:bodyPr wrap="square" rtlCol="0">
            <a:spAutoFit/>
          </a:bodyPr>
          <a:lstStyle/>
          <a:p>
            <a:r>
              <a:rPr lang="en-US" sz="2000" b="1" dirty="0"/>
              <a:t>Contact us to plan your next visit:  (828) 526-5838 or </a:t>
            </a:r>
            <a:r>
              <a:rPr lang="en-US" sz="2000" b="1" dirty="0">
                <a:hlinkClick r:id="rId3"/>
              </a:rPr>
              <a:t>gsoffice@themountainrlc.org</a:t>
            </a:r>
            <a:r>
              <a:rPr lang="en-US" sz="2000" b="1" dirty="0"/>
              <a:t> </a:t>
            </a:r>
          </a:p>
        </p:txBody>
      </p:sp>
      <p:sp>
        <p:nvSpPr>
          <p:cNvPr id="4" name="TextBox 3"/>
          <p:cNvSpPr txBox="1"/>
          <p:nvPr/>
        </p:nvSpPr>
        <p:spPr>
          <a:xfrm>
            <a:off x="2604021" y="5113421"/>
            <a:ext cx="3962400" cy="523220"/>
          </a:xfrm>
          <a:prstGeom prst="rect">
            <a:avLst/>
          </a:prstGeom>
          <a:noFill/>
        </p:spPr>
        <p:txBody>
          <a:bodyPr wrap="square" rtlCol="0">
            <a:spAutoFit/>
          </a:bodyPr>
          <a:lstStyle/>
          <a:p>
            <a:r>
              <a:rPr lang="en-US" sz="2800" dirty="0">
                <a:hlinkClick r:id="rId4"/>
              </a:rPr>
              <a:t>www.themountainrlc.org</a:t>
            </a:r>
            <a:r>
              <a:rPr lang="en-US" sz="28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splaying IMG_0680.jpg"/>
          <p:cNvPicPr>
            <a:picLocks noChangeAspect="1" noChangeArrowheads="1"/>
          </p:cNvPicPr>
          <p:nvPr/>
        </p:nvPicPr>
        <p:blipFill>
          <a:blip r:embed="rId2"/>
          <a:srcRect/>
          <a:stretch>
            <a:fillRect/>
          </a:stretch>
        </p:blipFill>
        <p:spPr bwMode="auto">
          <a:xfrm>
            <a:off x="0" y="0"/>
            <a:ext cx="9187579" cy="6858000"/>
          </a:xfrm>
          <a:prstGeom prst="rect">
            <a:avLst/>
          </a:prstGeom>
          <a:noFill/>
        </p:spPr>
      </p:pic>
      <p:sp>
        <p:nvSpPr>
          <p:cNvPr id="2" name="Title 1"/>
          <p:cNvSpPr>
            <a:spLocks noGrp="1"/>
          </p:cNvSpPr>
          <p:nvPr>
            <p:ph type="title"/>
          </p:nvPr>
        </p:nvSpPr>
        <p:spPr/>
        <p:txBody>
          <a:bodyPr/>
          <a:lstStyle/>
          <a:p>
            <a:r>
              <a:rPr lang="en-US" b="1" dirty="0">
                <a:solidFill>
                  <a:schemeClr val="accent2">
                    <a:lumMod val="50000"/>
                  </a:schemeClr>
                </a:solidFill>
                <a:latin typeface="Papyrus" pitchFamily="66" charset="0"/>
              </a:rPr>
              <a:t>About</a:t>
            </a:r>
          </a:p>
        </p:txBody>
      </p:sp>
      <p:sp>
        <p:nvSpPr>
          <p:cNvPr id="3" name="Content Placeholder 2"/>
          <p:cNvSpPr>
            <a:spLocks noGrp="1"/>
          </p:cNvSpPr>
          <p:nvPr>
            <p:ph idx="1"/>
          </p:nvPr>
        </p:nvSpPr>
        <p:spPr>
          <a:xfrm>
            <a:off x="457200" y="1506197"/>
            <a:ext cx="8229600" cy="4038600"/>
          </a:xfrm>
        </p:spPr>
        <p:txBody>
          <a:bodyPr>
            <a:normAutofit/>
          </a:bodyPr>
          <a:lstStyle/>
          <a:p>
            <a:pPr marL="0" indent="0">
              <a:buNone/>
            </a:pPr>
            <a:r>
              <a:rPr lang="en-US" sz="3600" dirty="0"/>
              <a:t>Founded by Unitarian Universalists in 1979, The Mountain Retreat &amp; Learning Center is a nonprofit program center, summer youth camp and a retreat for individuals and groups where people can grow and renew themselves.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N:\Annual Report Photos\P10003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3400" y="-1143000"/>
            <a:ext cx="8229600" cy="1143000"/>
          </a:xfrm>
        </p:spPr>
        <p:txBody>
          <a:bodyPr/>
          <a:lstStyle/>
          <a:p>
            <a:endParaRPr lang="en-US" dirty="0"/>
          </a:p>
        </p:txBody>
      </p:sp>
      <p:sp>
        <p:nvSpPr>
          <p:cNvPr id="3" name="Text Placeholder 2"/>
          <p:cNvSpPr>
            <a:spLocks noGrp="1"/>
          </p:cNvSpPr>
          <p:nvPr>
            <p:ph type="body" idx="1"/>
          </p:nvPr>
        </p:nvSpPr>
        <p:spPr>
          <a:xfrm>
            <a:off x="457200" y="381000"/>
            <a:ext cx="4040188" cy="639762"/>
          </a:xfrm>
        </p:spPr>
        <p:txBody>
          <a:bodyPr>
            <a:normAutofit/>
          </a:bodyPr>
          <a:lstStyle/>
          <a:p>
            <a:pPr algn="ctr"/>
            <a:r>
              <a:rPr lang="en-US" sz="3200" dirty="0">
                <a:solidFill>
                  <a:schemeClr val="accent2">
                    <a:lumMod val="50000"/>
                  </a:schemeClr>
                </a:solidFill>
                <a:latin typeface="Papyrus" pitchFamily="66" charset="0"/>
              </a:rPr>
              <a:t>Mission</a:t>
            </a:r>
          </a:p>
        </p:txBody>
      </p:sp>
      <p:sp>
        <p:nvSpPr>
          <p:cNvPr id="4" name="Content Placeholder 3"/>
          <p:cNvSpPr>
            <a:spLocks noGrp="1"/>
          </p:cNvSpPr>
          <p:nvPr>
            <p:ph sz="half" idx="2"/>
          </p:nvPr>
        </p:nvSpPr>
        <p:spPr>
          <a:xfrm>
            <a:off x="304799" y="1143000"/>
            <a:ext cx="4192589" cy="2895600"/>
          </a:xfrm>
        </p:spPr>
        <p:txBody>
          <a:bodyPr>
            <a:normAutofit lnSpcReduction="10000"/>
          </a:bodyPr>
          <a:lstStyle/>
          <a:p>
            <a:pPr marL="0" indent="0" algn="ctr">
              <a:buNone/>
            </a:pPr>
            <a:r>
              <a:rPr lang="en-US" dirty="0"/>
              <a:t>The Mountain enriches lives, fosters an appreciation of the natural world, honors the interconnectedness of all things, and inspires people to build inclusive, meaningful, sustainable communities throughout their lives.</a:t>
            </a:r>
          </a:p>
          <a:p>
            <a:endParaRPr lang="en-US" dirty="0"/>
          </a:p>
        </p:txBody>
      </p:sp>
      <p:sp>
        <p:nvSpPr>
          <p:cNvPr id="5" name="Text Placeholder 4"/>
          <p:cNvSpPr>
            <a:spLocks noGrp="1"/>
          </p:cNvSpPr>
          <p:nvPr>
            <p:ph type="body" sz="quarter" idx="3"/>
          </p:nvPr>
        </p:nvSpPr>
        <p:spPr>
          <a:xfrm>
            <a:off x="4648200" y="381000"/>
            <a:ext cx="4041775" cy="639762"/>
          </a:xfrm>
        </p:spPr>
        <p:txBody>
          <a:bodyPr>
            <a:normAutofit/>
          </a:bodyPr>
          <a:lstStyle/>
          <a:p>
            <a:pPr algn="ctr"/>
            <a:r>
              <a:rPr lang="en-US" sz="3200" dirty="0">
                <a:solidFill>
                  <a:schemeClr val="accent2">
                    <a:lumMod val="50000"/>
                  </a:schemeClr>
                </a:solidFill>
                <a:latin typeface="Papyrus" pitchFamily="66" charset="0"/>
              </a:rPr>
              <a:t>Vision</a:t>
            </a:r>
          </a:p>
        </p:txBody>
      </p:sp>
      <p:sp>
        <p:nvSpPr>
          <p:cNvPr id="6" name="Content Placeholder 5"/>
          <p:cNvSpPr>
            <a:spLocks noGrp="1"/>
          </p:cNvSpPr>
          <p:nvPr>
            <p:ph sz="quarter" idx="4"/>
          </p:nvPr>
        </p:nvSpPr>
        <p:spPr>
          <a:xfrm>
            <a:off x="4802188" y="1219200"/>
            <a:ext cx="4117975" cy="3048000"/>
          </a:xfrm>
        </p:spPr>
        <p:txBody>
          <a:bodyPr>
            <a:normAutofit/>
          </a:bodyPr>
          <a:lstStyle/>
          <a:p>
            <a:pPr marL="0" indent="0" algn="ctr">
              <a:buNone/>
            </a:pPr>
            <a:r>
              <a:rPr lang="en-US" dirty="0"/>
              <a:t>An exemplary retreat, camp &amp; learning center that celebrates Unitarian Universalist principles, inspires people of all ages, transforms lives, and builds a more compassionate</a:t>
            </a:r>
          </a:p>
          <a:p>
            <a:pPr marL="0" indent="0" algn="ctr">
              <a:buNone/>
            </a:pPr>
            <a:r>
              <a:rPr lang="en-US" dirty="0"/>
              <a:t>world.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N:\Annual Report Photos\P1050687 Panorama.jpg"/>
          <p:cNvPicPr>
            <a:picLocks noChangeAspect="1" noChangeArrowheads="1"/>
          </p:cNvPicPr>
          <p:nvPr/>
        </p:nvPicPr>
        <p:blipFill>
          <a:blip r:embed="rId2" cstate="print"/>
          <a:srcRect/>
          <a:stretch>
            <a:fillRect/>
          </a:stretch>
        </p:blipFill>
        <p:spPr bwMode="auto">
          <a:xfrm>
            <a:off x="-1143000" y="-228600"/>
            <a:ext cx="10972800" cy="7086600"/>
          </a:xfrm>
          <a:prstGeom prst="rect">
            <a:avLst/>
          </a:prstGeom>
          <a:noFill/>
        </p:spPr>
      </p:pic>
      <p:sp>
        <p:nvSpPr>
          <p:cNvPr id="2" name="Title 1"/>
          <p:cNvSpPr>
            <a:spLocks noGrp="1"/>
          </p:cNvSpPr>
          <p:nvPr>
            <p:ph type="title"/>
          </p:nvPr>
        </p:nvSpPr>
        <p:spPr>
          <a:xfrm>
            <a:off x="304800" y="270908"/>
            <a:ext cx="8229600" cy="1020762"/>
          </a:xfrm>
        </p:spPr>
        <p:txBody>
          <a:bodyPr/>
          <a:lstStyle/>
          <a:p>
            <a:r>
              <a:rPr lang="en-US" b="1" dirty="0">
                <a:solidFill>
                  <a:schemeClr val="accent2">
                    <a:lumMod val="50000"/>
                  </a:schemeClr>
                </a:solidFill>
                <a:latin typeface="Papyrus" pitchFamily="66" charset="0"/>
              </a:rPr>
              <a:t>Core Values</a:t>
            </a:r>
          </a:p>
        </p:txBody>
      </p:sp>
      <p:sp>
        <p:nvSpPr>
          <p:cNvPr id="3" name="Content Placeholder 2"/>
          <p:cNvSpPr>
            <a:spLocks noGrp="1"/>
          </p:cNvSpPr>
          <p:nvPr>
            <p:ph idx="1"/>
          </p:nvPr>
        </p:nvSpPr>
        <p:spPr>
          <a:xfrm>
            <a:off x="228600" y="1739622"/>
            <a:ext cx="8229600" cy="4525963"/>
          </a:xfrm>
        </p:spPr>
        <p:txBody>
          <a:bodyPr>
            <a:normAutofit fontScale="85000" lnSpcReduction="20000"/>
          </a:bodyPr>
          <a:lstStyle/>
          <a:p>
            <a:r>
              <a:rPr lang="en-US" dirty="0">
                <a:solidFill>
                  <a:schemeClr val="bg1"/>
                </a:solidFill>
              </a:rPr>
              <a:t>The Inherent Worth and Dignity of Every Individual</a:t>
            </a:r>
          </a:p>
          <a:p>
            <a:r>
              <a:rPr lang="en-US" dirty="0">
                <a:solidFill>
                  <a:schemeClr val="bg1"/>
                </a:solidFill>
              </a:rPr>
              <a:t>Justice, Equity and Compassion in Human Relations</a:t>
            </a:r>
          </a:p>
          <a:p>
            <a:r>
              <a:rPr lang="en-US" dirty="0">
                <a:solidFill>
                  <a:schemeClr val="bg1"/>
                </a:solidFill>
              </a:rPr>
              <a:t>Acceptance of One Another and Encouragement to Spiritual Growth</a:t>
            </a:r>
          </a:p>
          <a:p>
            <a:r>
              <a:rPr lang="en-US" dirty="0">
                <a:solidFill>
                  <a:schemeClr val="bg1"/>
                </a:solidFill>
              </a:rPr>
              <a:t>A Free and Responsible Search for Truth and Meaning</a:t>
            </a:r>
          </a:p>
          <a:p>
            <a:r>
              <a:rPr lang="en-US" dirty="0">
                <a:solidFill>
                  <a:schemeClr val="bg1"/>
                </a:solidFill>
              </a:rPr>
              <a:t>The Right of Conscience and the Use of Democratic Process</a:t>
            </a:r>
          </a:p>
          <a:p>
            <a:r>
              <a:rPr lang="en-US" dirty="0">
                <a:solidFill>
                  <a:schemeClr val="bg1"/>
                </a:solidFill>
              </a:rPr>
              <a:t>The Goal of World Community with Peace, Liberty and Justice for All</a:t>
            </a:r>
          </a:p>
          <a:p>
            <a:r>
              <a:rPr lang="en-US" dirty="0">
                <a:solidFill>
                  <a:schemeClr val="bg1"/>
                </a:solidFill>
              </a:rPr>
              <a:t>Respect for the Interdependent Web of All Existence of which we are a Part</a:t>
            </a:r>
          </a:p>
        </p:txBody>
      </p:sp>
      <p:sp>
        <p:nvSpPr>
          <p:cNvPr id="4" name="TextBox 3"/>
          <p:cNvSpPr txBox="1"/>
          <p:nvPr/>
        </p:nvSpPr>
        <p:spPr>
          <a:xfrm>
            <a:off x="1676400" y="1066800"/>
            <a:ext cx="5486400" cy="369332"/>
          </a:xfrm>
          <a:prstGeom prst="rect">
            <a:avLst/>
          </a:prstGeom>
          <a:noFill/>
        </p:spPr>
        <p:txBody>
          <a:bodyPr wrap="square" rtlCol="0">
            <a:spAutoFit/>
          </a:bodyPr>
          <a:lstStyle/>
          <a:p>
            <a:pPr algn="ctr"/>
            <a:r>
              <a:rPr lang="en-US" b="1" dirty="0">
                <a:solidFill>
                  <a:schemeClr val="accent2">
                    <a:lumMod val="50000"/>
                  </a:schemeClr>
                </a:solidFill>
                <a:latin typeface="Papyrus" pitchFamily="66" charset="0"/>
              </a:rPr>
              <a:t>Based on the Principles of Unitarian Universalism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solidFill>
                  <a:schemeClr val="accent2">
                    <a:lumMod val="50000"/>
                  </a:schemeClr>
                </a:solidFill>
                <a:latin typeface="Papyrus" pitchFamily="66" charset="0"/>
              </a:rPr>
              <a:t>Mountain Programs</a:t>
            </a:r>
          </a:p>
        </p:txBody>
      </p:sp>
      <p:pic>
        <p:nvPicPr>
          <p:cNvPr id="3" name="Picture 2"/>
          <p:cNvPicPr>
            <a:picLocks noChangeAspect="1"/>
          </p:cNvPicPr>
          <p:nvPr/>
        </p:nvPicPr>
        <p:blipFill>
          <a:blip r:embed="rId2"/>
          <a:stretch>
            <a:fillRect/>
          </a:stretch>
        </p:blipFill>
        <p:spPr>
          <a:xfrm>
            <a:off x="457200" y="1219200"/>
            <a:ext cx="3251200" cy="2438400"/>
          </a:xfrm>
          <a:prstGeom prst="rect">
            <a:avLst/>
          </a:prstGeom>
        </p:spPr>
      </p:pic>
      <p:sp>
        <p:nvSpPr>
          <p:cNvPr id="5" name="TextBox 4"/>
          <p:cNvSpPr txBox="1"/>
          <p:nvPr/>
        </p:nvSpPr>
        <p:spPr>
          <a:xfrm>
            <a:off x="3886199" y="1219200"/>
            <a:ext cx="4487585" cy="2308324"/>
          </a:xfrm>
          <a:prstGeom prst="rect">
            <a:avLst/>
          </a:prstGeom>
          <a:noFill/>
          <a:ln>
            <a:solidFill>
              <a:schemeClr val="accent6">
                <a:lumMod val="75000"/>
              </a:schemeClr>
            </a:solidFill>
          </a:ln>
        </p:spPr>
        <p:txBody>
          <a:bodyPr wrap="square" rtlCol="0">
            <a:spAutoFit/>
          </a:bodyPr>
          <a:lstStyle/>
          <a:p>
            <a:pPr marL="342900" indent="-342900">
              <a:buFont typeface="Arial" panose="020B0604020202020204" pitchFamily="34" charset="0"/>
              <a:buChar char="•"/>
            </a:pPr>
            <a:r>
              <a:rPr lang="en-US" sz="2400" dirty="0"/>
              <a:t>Summer </a:t>
            </a:r>
            <a:r>
              <a:rPr lang="en-US" sz="2400" dirty="0" err="1"/>
              <a:t>MountainCamps</a:t>
            </a:r>
            <a:r>
              <a:rPr lang="en-US" sz="2400" dirty="0"/>
              <a:t> for children and youth, from beginner camp to counselors in training!</a:t>
            </a:r>
          </a:p>
          <a:p>
            <a:pPr marL="342900" indent="-342900">
              <a:buFont typeface="Arial" panose="020B0604020202020204" pitchFamily="34" charset="0"/>
              <a:buChar char="•"/>
            </a:pPr>
            <a:r>
              <a:rPr lang="en-US" sz="2400" dirty="0"/>
              <a:t>Family Camp in July</a:t>
            </a:r>
          </a:p>
          <a:p>
            <a:pPr marL="342900" indent="-342900">
              <a:buFont typeface="Arial" panose="020B0604020202020204" pitchFamily="34" charset="0"/>
              <a:buChar char="•"/>
            </a:pPr>
            <a:r>
              <a:rPr lang="en-US" sz="2400" dirty="0"/>
              <a:t>Youth CONs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887690"/>
            <a:ext cx="3877985" cy="2585323"/>
          </a:xfrm>
          <a:prstGeom prst="rect">
            <a:avLst/>
          </a:prstGeom>
        </p:spPr>
      </p:pic>
      <p:sp>
        <p:nvSpPr>
          <p:cNvPr id="7" name="TextBox 6"/>
          <p:cNvSpPr txBox="1"/>
          <p:nvPr/>
        </p:nvSpPr>
        <p:spPr>
          <a:xfrm>
            <a:off x="457200" y="3925204"/>
            <a:ext cx="3810000" cy="2585323"/>
          </a:xfrm>
          <a:prstGeom prst="rect">
            <a:avLst/>
          </a:prstGeom>
          <a:noFill/>
          <a:ln>
            <a:solidFill>
              <a:schemeClr val="accent6"/>
            </a:solidFill>
          </a:ln>
        </p:spPr>
        <p:txBody>
          <a:bodyPr wrap="square" rtlCol="0">
            <a:spAutoFit/>
          </a:bodyPr>
          <a:lstStyle/>
          <a:p>
            <a:pPr marL="285750" indent="-285750">
              <a:buFont typeface="Arial" panose="020B0604020202020204" pitchFamily="34" charset="0"/>
              <a:buChar char="•"/>
            </a:pPr>
            <a:r>
              <a:rPr lang="en-US" sz="2400" dirty="0"/>
              <a:t>Southern UU Fall Institute</a:t>
            </a:r>
          </a:p>
          <a:p>
            <a:pPr marL="285750" indent="-285750">
              <a:buFont typeface="Arial" panose="020B0604020202020204" pitchFamily="34" charset="0"/>
              <a:buChar char="•"/>
            </a:pPr>
            <a:r>
              <a:rPr lang="en-US" sz="2400" dirty="0"/>
              <a:t>Thanksgiving Weekend</a:t>
            </a:r>
          </a:p>
          <a:p>
            <a:pPr marL="285750" indent="-285750">
              <a:buFont typeface="Arial" panose="020B0604020202020204" pitchFamily="34" charset="0"/>
              <a:buChar char="•"/>
            </a:pPr>
            <a:r>
              <a:rPr lang="en-US" sz="2400" dirty="0"/>
              <a:t>Easter Work Weekend</a:t>
            </a:r>
          </a:p>
          <a:p>
            <a:pPr marL="285750" indent="-285750">
              <a:buFont typeface="Arial" panose="020B0604020202020204" pitchFamily="34" charset="0"/>
              <a:buChar char="•"/>
            </a:pPr>
            <a:r>
              <a:rPr lang="en-US" sz="2400" dirty="0"/>
              <a:t>Homecoming Weekend</a:t>
            </a:r>
          </a:p>
          <a:p>
            <a:pPr marL="285750" indent="-285750">
              <a:buFont typeface="Arial" panose="020B0604020202020204" pitchFamily="34" charset="0"/>
              <a:buChar char="•"/>
            </a:pPr>
            <a:r>
              <a:rPr lang="en-US" sz="2400" dirty="0"/>
              <a:t>Music Week 2017</a:t>
            </a:r>
            <a:endParaRPr lang="en-US" dirty="0"/>
          </a:p>
          <a:p>
            <a:pPr marL="285750" indent="-285750">
              <a:buFont typeface="Arial" panose="020B0604020202020204" pitchFamily="34" charset="0"/>
              <a:buChar char="•"/>
            </a:pPr>
            <a:r>
              <a:rPr lang="en-US" sz="2400" dirty="0"/>
              <a:t>And more!</a:t>
            </a:r>
          </a:p>
          <a:p>
            <a:pPr marL="285750" indent="-285750">
              <a:buFont typeface="Arial" panose="020B0604020202020204" pitchFamily="34" charset="0"/>
              <a:buChar cha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latin typeface="Papyrus" pitchFamily="66" charset="0"/>
              </a:rPr>
              <a:t>           </a:t>
            </a:r>
            <a:r>
              <a:rPr lang="en-US" b="1" dirty="0" err="1">
                <a:solidFill>
                  <a:schemeClr val="accent2">
                    <a:lumMod val="50000"/>
                  </a:schemeClr>
                </a:solidFill>
                <a:latin typeface="Papyrus" pitchFamily="66" charset="0"/>
              </a:rPr>
              <a:t>MountainCamps</a:t>
            </a:r>
            <a:endParaRPr lang="en-US" b="1" dirty="0">
              <a:solidFill>
                <a:schemeClr val="accent2">
                  <a:lumMod val="50000"/>
                </a:schemeClr>
              </a:solidFill>
              <a:latin typeface="Papyrus" pitchFamily="66" charset="0"/>
            </a:endParaRPr>
          </a:p>
        </p:txBody>
      </p:sp>
      <p:sp>
        <p:nvSpPr>
          <p:cNvPr id="13" name="TextBox 12"/>
          <p:cNvSpPr txBox="1"/>
          <p:nvPr/>
        </p:nvSpPr>
        <p:spPr>
          <a:xfrm>
            <a:off x="3383492" y="1281039"/>
            <a:ext cx="5429250" cy="3046988"/>
          </a:xfrm>
          <a:prstGeom prst="rect">
            <a:avLst/>
          </a:prstGeom>
          <a:noFill/>
        </p:spPr>
        <p:txBody>
          <a:bodyPr wrap="square" rtlCol="0">
            <a:spAutoFit/>
          </a:bodyPr>
          <a:lstStyle/>
          <a:p>
            <a:pPr>
              <a:buFont typeface="Arial" pitchFamily="34" charset="0"/>
              <a:buChar char="•"/>
            </a:pPr>
            <a:r>
              <a:rPr lang="en-US" sz="2400" dirty="0"/>
              <a:t>Beginner Camp (ages 6-8)</a:t>
            </a:r>
          </a:p>
          <a:p>
            <a:pPr>
              <a:buFont typeface="Arial" pitchFamily="34" charset="0"/>
              <a:buChar char="•"/>
            </a:pPr>
            <a:r>
              <a:rPr lang="en-US" sz="2400" dirty="0"/>
              <a:t>Elementary Camp (ages 9-11)</a:t>
            </a:r>
          </a:p>
          <a:p>
            <a:pPr>
              <a:buFont typeface="Arial" pitchFamily="34" charset="0"/>
              <a:buChar char="•"/>
            </a:pPr>
            <a:r>
              <a:rPr lang="en-US" sz="2400" dirty="0"/>
              <a:t>Intermediate Camp (ages 12-14)</a:t>
            </a:r>
          </a:p>
          <a:p>
            <a:pPr>
              <a:buFont typeface="Arial" pitchFamily="34" charset="0"/>
              <a:buChar char="•"/>
            </a:pPr>
            <a:r>
              <a:rPr lang="en-US" sz="2400" dirty="0"/>
              <a:t>Sr. High Camp (ages 15-17)</a:t>
            </a:r>
          </a:p>
          <a:p>
            <a:pPr>
              <a:buFont typeface="Arial" pitchFamily="34" charset="0"/>
              <a:buChar char="•"/>
            </a:pPr>
            <a:r>
              <a:rPr lang="en-US" sz="2400" dirty="0"/>
              <a:t>Explorers (ages 12-14)</a:t>
            </a:r>
          </a:p>
          <a:p>
            <a:pPr>
              <a:buFont typeface="Arial" pitchFamily="34" charset="0"/>
              <a:buChar char="•"/>
            </a:pPr>
            <a:r>
              <a:rPr lang="en-US" sz="2400" dirty="0"/>
              <a:t>Outdoor Skills &amp; Adventure (ages 15-17)</a:t>
            </a:r>
          </a:p>
          <a:p>
            <a:pPr>
              <a:buFont typeface="Arial" pitchFamily="34" charset="0"/>
              <a:buChar char="•"/>
            </a:pPr>
            <a:r>
              <a:rPr lang="en-US" sz="2400" dirty="0"/>
              <a:t>ASCENDER (ages 16-17)</a:t>
            </a:r>
          </a:p>
          <a:p>
            <a:pPr>
              <a:buFont typeface="Arial" pitchFamily="34" charset="0"/>
              <a:buChar char="•"/>
            </a:pPr>
            <a:r>
              <a:rPr lang="en-US" sz="2400" dirty="0"/>
              <a:t>Counselors In Training (ages 17-18)</a:t>
            </a:r>
          </a:p>
        </p:txBody>
      </p:sp>
      <p:pic>
        <p:nvPicPr>
          <p:cNvPr id="23553" name="Picture 1" descr="N:\Annual Report Photos\ClimbGroup.jpg"/>
          <p:cNvPicPr>
            <a:picLocks noChangeAspect="1" noChangeArrowheads="1"/>
          </p:cNvPicPr>
          <p:nvPr/>
        </p:nvPicPr>
        <p:blipFill>
          <a:blip r:embed="rId2" cstate="print"/>
          <a:srcRect/>
          <a:stretch>
            <a:fillRect/>
          </a:stretch>
        </p:blipFill>
        <p:spPr bwMode="auto">
          <a:xfrm>
            <a:off x="234820" y="838200"/>
            <a:ext cx="2286000" cy="3048000"/>
          </a:xfrm>
          <a:prstGeom prst="rect">
            <a:avLst/>
          </a:prstGeom>
          <a:noFill/>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461513"/>
            <a:ext cx="3200400" cy="2133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80880">
            <a:off x="347849" y="4296203"/>
            <a:ext cx="3114675" cy="2076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latin typeface="Papyrus" pitchFamily="66" charset="0"/>
              </a:rPr>
              <a:t>Youth </a:t>
            </a:r>
            <a:r>
              <a:rPr lang="en-US" b="1" dirty="0" err="1">
                <a:solidFill>
                  <a:schemeClr val="accent2">
                    <a:lumMod val="50000"/>
                  </a:schemeClr>
                </a:solidFill>
                <a:latin typeface="Papyrus" pitchFamily="66" charset="0"/>
              </a:rPr>
              <a:t>CONferences</a:t>
            </a:r>
            <a:endParaRPr lang="en-US" b="1" dirty="0">
              <a:solidFill>
                <a:schemeClr val="accent2">
                  <a:lumMod val="50000"/>
                </a:schemeClr>
              </a:solidFill>
              <a:latin typeface="Papyrus" pitchFamily="66" charset="0"/>
            </a:endParaRPr>
          </a:p>
        </p:txBody>
      </p:sp>
      <p:pic>
        <p:nvPicPr>
          <p:cNvPr id="4" name="Picture 4" descr="N:\Annual Report Photos\DSC_0533c.JPG"/>
          <p:cNvPicPr>
            <a:picLocks noGrp="1" noChangeAspect="1" noChangeArrowheads="1"/>
          </p:cNvPicPr>
          <p:nvPr>
            <p:ph idx="1"/>
          </p:nvPr>
        </p:nvPicPr>
        <p:blipFill>
          <a:blip r:embed="rId2" cstate="print"/>
          <a:srcRect/>
          <a:stretch>
            <a:fillRect/>
          </a:stretch>
        </p:blipFill>
        <p:spPr bwMode="auto">
          <a:xfrm rot="21318547">
            <a:off x="462807" y="4042115"/>
            <a:ext cx="3673573" cy="2368799"/>
          </a:xfrm>
          <a:prstGeom prst="rect">
            <a:avLst/>
          </a:prstGeom>
          <a:noFill/>
        </p:spPr>
      </p:pic>
      <p:sp>
        <p:nvSpPr>
          <p:cNvPr id="5" name="TextBox 4"/>
          <p:cNvSpPr txBox="1"/>
          <p:nvPr/>
        </p:nvSpPr>
        <p:spPr>
          <a:xfrm>
            <a:off x="299797" y="1143000"/>
            <a:ext cx="8387003" cy="2523768"/>
          </a:xfrm>
          <a:prstGeom prst="rect">
            <a:avLst/>
          </a:prstGeom>
          <a:noFill/>
        </p:spPr>
        <p:txBody>
          <a:bodyPr wrap="square" rtlCol="0">
            <a:spAutoFit/>
          </a:bodyPr>
          <a:lstStyle/>
          <a:p>
            <a:pPr>
              <a:buFont typeface="Arial" pitchFamily="34" charset="0"/>
              <a:buChar char="•"/>
            </a:pPr>
            <a:r>
              <a:rPr lang="en-US" sz="2400" dirty="0"/>
              <a:t>  </a:t>
            </a:r>
            <a:r>
              <a:rPr lang="en-US" sz="2200" dirty="0"/>
              <a:t>Youth gather from congregations for a weekend program filled</a:t>
            </a:r>
          </a:p>
          <a:p>
            <a:r>
              <a:rPr lang="en-US" sz="2200" dirty="0"/>
              <a:t>    with a variety of workshops and activities.</a:t>
            </a:r>
          </a:p>
          <a:p>
            <a:pPr>
              <a:buFont typeface="Arial" pitchFamily="34" charset="0"/>
              <a:buChar char="•"/>
            </a:pPr>
            <a:r>
              <a:rPr lang="en-US" sz="2200" dirty="0"/>
              <a:t>  Small groups meet to get to know one another and build</a:t>
            </a:r>
          </a:p>
          <a:p>
            <a:r>
              <a:rPr lang="en-US" sz="2200" dirty="0"/>
              <a:t>    community</a:t>
            </a:r>
          </a:p>
          <a:p>
            <a:pPr>
              <a:buFont typeface="Arial" pitchFamily="34" charset="0"/>
              <a:buChar char="•"/>
            </a:pPr>
            <a:r>
              <a:rPr lang="en-US" sz="2200" dirty="0"/>
              <a:t>  Opportunities for fun, reflection and deeper sharing, and free time</a:t>
            </a:r>
          </a:p>
          <a:p>
            <a:pPr>
              <a:buFont typeface="Arial" pitchFamily="34" charset="0"/>
              <a:buChar char="•"/>
            </a:pPr>
            <a:r>
              <a:rPr lang="en-US" sz="2200" dirty="0"/>
              <a:t>  Supervision: Volunteering adult advisors, volunteering Peer Advocate</a:t>
            </a:r>
          </a:p>
          <a:p>
            <a:r>
              <a:rPr lang="en-US" sz="2200" dirty="0"/>
              <a:t>    Leaders (PALs), volunteering PAL Mentors, and Mountain Staff</a:t>
            </a:r>
          </a:p>
        </p:txBody>
      </p:sp>
      <p:pic>
        <p:nvPicPr>
          <p:cNvPr id="6" name="Picture 1" descr="N:\Annual Report Photos\IMG_4464.JPG"/>
          <p:cNvPicPr>
            <a:picLocks noChangeAspect="1" noChangeArrowheads="1"/>
          </p:cNvPicPr>
          <p:nvPr/>
        </p:nvPicPr>
        <p:blipFill>
          <a:blip r:embed="rId3" cstate="print"/>
          <a:srcRect/>
          <a:stretch>
            <a:fillRect/>
          </a:stretch>
        </p:blipFill>
        <p:spPr bwMode="auto">
          <a:xfrm rot="295049">
            <a:off x="5053887" y="3922302"/>
            <a:ext cx="3329027" cy="249677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1676400"/>
          </a:xfrm>
        </p:spPr>
        <p:txBody>
          <a:bodyPr>
            <a:normAutofit/>
          </a:bodyPr>
          <a:lstStyle/>
          <a:p>
            <a:pPr algn="l"/>
            <a:r>
              <a:rPr lang="en-US" b="1" dirty="0">
                <a:solidFill>
                  <a:schemeClr val="accent2">
                    <a:lumMod val="50000"/>
                  </a:schemeClr>
                </a:solidFill>
                <a:latin typeface="Papyrus" pitchFamily="66" charset="0"/>
              </a:rPr>
              <a:t>Many Hands Peace Farm</a:t>
            </a:r>
          </a:p>
        </p:txBody>
      </p:sp>
      <p:pic>
        <p:nvPicPr>
          <p:cNvPr id="4" name="Content Placeholder 3" descr="IMG_6213.JPG"/>
          <p:cNvPicPr>
            <a:picLocks noGrp="1" noChangeAspect="1"/>
          </p:cNvPicPr>
          <p:nvPr>
            <p:ph idx="1"/>
          </p:nvPr>
        </p:nvPicPr>
        <p:blipFill>
          <a:blip r:embed="rId3"/>
          <a:stretch>
            <a:fillRect/>
          </a:stretch>
        </p:blipFill>
        <p:spPr>
          <a:xfrm>
            <a:off x="3962400" y="0"/>
            <a:ext cx="5143499" cy="6858000"/>
          </a:xfrm>
        </p:spPr>
      </p:pic>
      <p:sp>
        <p:nvSpPr>
          <p:cNvPr id="5" name="TextBox 4"/>
          <p:cNvSpPr txBox="1"/>
          <p:nvPr/>
        </p:nvSpPr>
        <p:spPr>
          <a:xfrm>
            <a:off x="228600" y="1794808"/>
            <a:ext cx="3657600" cy="1938992"/>
          </a:xfrm>
          <a:prstGeom prst="rect">
            <a:avLst/>
          </a:prstGeom>
          <a:noFill/>
        </p:spPr>
        <p:txBody>
          <a:bodyPr wrap="square" rtlCol="0">
            <a:spAutoFit/>
          </a:bodyPr>
          <a:lstStyle/>
          <a:p>
            <a:r>
              <a:rPr lang="en-US" sz="2000" dirty="0"/>
              <a:t>Many Hands Peace Farm raises vegetables and eggs to supplement The Mountain kitchen in their Farm to Table program and provides educational opportunities.</a:t>
            </a:r>
          </a:p>
        </p:txBody>
      </p:sp>
      <p:pic>
        <p:nvPicPr>
          <p:cNvPr id="6" name="Picture Placeholder 4" descr="IMG_4751.JPG"/>
          <p:cNvPicPr>
            <a:picLocks noChangeAspect="1"/>
          </p:cNvPicPr>
          <p:nvPr/>
        </p:nvPicPr>
        <p:blipFill>
          <a:blip r:embed="rId4" cstate="print"/>
          <a:srcRect/>
          <a:stretch>
            <a:fillRect/>
          </a:stretch>
        </p:blipFill>
        <p:spPr>
          <a:xfrm>
            <a:off x="76200" y="3733800"/>
            <a:ext cx="4064000" cy="3048000"/>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latin typeface="Papyrus" pitchFamily="66" charset="0"/>
              </a:rPr>
              <a:t>Mountain Community</a:t>
            </a:r>
            <a:endParaRPr lang="en-US" dirty="0"/>
          </a:p>
        </p:txBody>
      </p:sp>
      <p:sp>
        <p:nvSpPr>
          <p:cNvPr id="10" name="TextBox 9"/>
          <p:cNvSpPr txBox="1"/>
          <p:nvPr/>
        </p:nvSpPr>
        <p:spPr>
          <a:xfrm>
            <a:off x="573259" y="1219200"/>
            <a:ext cx="8113541" cy="2677656"/>
          </a:xfrm>
          <a:prstGeom prst="rect">
            <a:avLst/>
          </a:prstGeom>
          <a:noFill/>
        </p:spPr>
        <p:txBody>
          <a:bodyPr wrap="square" rtlCol="0">
            <a:spAutoFit/>
          </a:bodyPr>
          <a:lstStyle/>
          <a:p>
            <a:pPr algn="ctr"/>
            <a:r>
              <a:rPr lang="en-US" sz="2800" dirty="0"/>
              <a:t>People are the heart of our Mountain Community!</a:t>
            </a:r>
          </a:p>
          <a:p>
            <a:endParaRPr lang="en-US" sz="2800" dirty="0"/>
          </a:p>
          <a:p>
            <a:endParaRPr lang="en-US" sz="2800" dirty="0"/>
          </a:p>
          <a:p>
            <a:endParaRPr lang="en-US" sz="2800" dirty="0"/>
          </a:p>
          <a:p>
            <a:endParaRPr lang="en-US" sz="2800" dirty="0"/>
          </a:p>
          <a:p>
            <a:r>
              <a:rPr lang="en-US" sz="28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42458">
            <a:off x="790221" y="1885404"/>
            <a:ext cx="2926813" cy="23817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35834">
            <a:off x="4806966" y="2093084"/>
            <a:ext cx="3591827" cy="239392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9291" r="24043"/>
          <a:stretch/>
        </p:blipFill>
        <p:spPr>
          <a:xfrm>
            <a:off x="2064117" y="4419600"/>
            <a:ext cx="2209800" cy="2209800"/>
          </a:xfrm>
          <a:prstGeom prst="rect">
            <a:avLst/>
          </a:prstGeom>
        </p:spPr>
      </p:pic>
    </p:spTree>
    <p:extLst>
      <p:ext uri="{BB962C8B-B14F-4D97-AF65-F5344CB8AC3E}">
        <p14:creationId xmlns:p14="http://schemas.microsoft.com/office/powerpoint/2010/main" val="986046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740</Words>
  <Application>Microsoft Office PowerPoint</Application>
  <PresentationFormat>On-screen Show (4:3)</PresentationFormat>
  <Paragraphs>94</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Papyrus</vt:lpstr>
      <vt:lpstr>Office Theme</vt:lpstr>
      <vt:lpstr>The Mountain Retreat &amp; Learning Center</vt:lpstr>
      <vt:lpstr>About</vt:lpstr>
      <vt:lpstr>PowerPoint Presentation</vt:lpstr>
      <vt:lpstr>Core Values</vt:lpstr>
      <vt:lpstr>Mountain Programs</vt:lpstr>
      <vt:lpstr>           MountainCamps</vt:lpstr>
      <vt:lpstr>Youth CONferences</vt:lpstr>
      <vt:lpstr>Many Hands Peace Farm</vt:lpstr>
      <vt:lpstr>Mountain Community</vt:lpstr>
      <vt:lpstr>Mountain Volunteers</vt:lpstr>
      <vt:lpstr>PowerPoint Presentation</vt:lpstr>
      <vt:lpstr>Retreats</vt:lpstr>
      <vt:lpstr>Supporting The Mountain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Mountain</dc:title>
  <dc:creator>Alexandria Willocks</dc:creator>
  <cp:lastModifiedBy>Laurel</cp:lastModifiedBy>
  <cp:revision>60</cp:revision>
  <dcterms:created xsi:type="dcterms:W3CDTF">2014-03-05T22:06:42Z</dcterms:created>
  <dcterms:modified xsi:type="dcterms:W3CDTF">2016-10-07T20:19:12Z</dcterms:modified>
</cp:coreProperties>
</file>