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media/image35.jpeg" ContentType="image/jpeg"/>
  <Override PartName="/ppt/notesSlides/notesSlide37.xml" ContentType="application/vnd.openxmlformats-officedocument.presentationml.notesSlide+xml"/>
  <Override PartName="/ppt/media/image36.jpeg" ContentType="image/jpeg"/>
  <Override PartName="/ppt/notesSlides/notesSlide38.xml" ContentType="application/vnd.openxmlformats-officedocument.presentationml.notesSlide+xml"/>
  <Override PartName="/ppt/media/image37.jpeg" ContentType="image/jpeg"/>
  <Override PartName="/ppt/notesSlides/notesSlide39.xml" ContentType="application/vnd.openxmlformats-officedocument.presentationml.notesSlide+xml"/>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notesSlides/notesSlide42.xml" ContentType="application/vnd.openxmlformats-officedocument.presentationml.notesSlide+xml"/>
  <Override PartName="/ppt/media/image41.jpeg" ContentType="image/jpeg"/>
  <Override PartName="/ppt/notesSlides/notesSlide43.xml" ContentType="application/vnd.openxmlformats-officedocument.presentationml.notesSlide+xml"/>
  <Override PartName="/ppt/media/image42.jpeg" ContentType="image/jpeg"/>
  <Override PartName="/ppt/notesSlides/notesSlide44.xml" ContentType="application/vnd.openxmlformats-officedocument.presentationml.notesSlide+xml"/>
  <Override PartName="/ppt/media/image43.jpeg" ContentType="image/jpeg"/>
  <Override PartName="/ppt/notesSlides/notesSlide45.xml" ContentType="application/vnd.openxmlformats-officedocument.presentationml.notesSlide+xml"/>
  <Override PartName="/ppt/media/image44.jpeg" ContentType="image/jpeg"/>
  <Override PartName="/ppt/notesSlides/notesSlide46.xml" ContentType="application/vnd.openxmlformats-officedocument.presentationml.notesSlide+xml"/>
  <Override PartName="/ppt/media/image45.jpeg" ContentType="image/jpeg"/>
  <Override PartName="/ppt/notesSlides/notesSlide47.xml" ContentType="application/vnd.openxmlformats-officedocument.presentationml.notesSlide+xml"/>
  <Override PartName="/ppt/media/image46.jpeg" ContentType="image/jpeg"/>
  <Override PartName="/ppt/notesSlides/notesSlide48.xml" ContentType="application/vnd.openxmlformats-officedocument.presentationml.notesSlide+xml"/>
  <Override PartName="/ppt/media/image47.jpeg" ContentType="image/jpeg"/>
  <Override PartName="/ppt/notesSlides/notesSlide49.xml" ContentType="application/vnd.openxmlformats-officedocument.presentationml.notesSlide+xml"/>
  <Override PartName="/ppt/media/image48.jpeg" ContentType="image/jpeg"/>
  <Override PartName="/ppt/notesSlides/notesSlide50.xml" ContentType="application/vnd.openxmlformats-officedocument.presentationml.notesSlide+xml"/>
  <Override PartName="/ppt/media/image49.jpeg" ContentType="image/jpeg"/>
  <Override PartName="/ppt/notesSlides/notesSlide51.xml" ContentType="application/vnd.openxmlformats-officedocument.presentationml.notesSlide+xml"/>
  <Override PartName="/ppt/media/image50.jpeg" ContentType="image/jpeg"/>
  <Override PartName="/ppt/notesSlides/notesSlide52.xml" ContentType="application/vnd.openxmlformats-officedocument.presentationml.notesSlide+xml"/>
  <Override PartName="/ppt/media/image51.jpeg" ContentType="image/jpeg"/>
  <Override PartName="/ppt/notesSlides/notesSlide53.xml" ContentType="application/vnd.openxmlformats-officedocument.presentationml.notesSlide+xml"/>
  <Override PartName="/ppt/media/image52.jpeg" ContentType="image/jpeg"/>
  <Override PartName="/ppt/notesSlides/notesSlide54.xml" ContentType="application/vnd.openxmlformats-officedocument.presentationml.notesSlide+xml"/>
  <Override PartName="/ppt/media/image53.jpeg" ContentType="image/jpeg"/>
  <Override PartName="/ppt/notesSlides/notesSlide55.xml" ContentType="application/vnd.openxmlformats-officedocument.presentationml.notesSlide+xml"/>
  <Override PartName="/ppt/media/image54.jpeg" ContentType="image/jpeg"/>
  <Override PartName="/ppt/notesSlides/notesSlide56.xml" ContentType="application/vnd.openxmlformats-officedocument.presentationml.notesSlide+xml"/>
  <Override PartName="/ppt/media/image55.jpeg" ContentType="image/jpeg"/>
  <Override PartName="/ppt/notesSlides/notesSlide57.xml" ContentType="application/vnd.openxmlformats-officedocument.presentationml.notesSlide+xml"/>
  <Override PartName="/ppt/media/image56.jpeg" ContentType="image/jpeg"/>
  <Override PartName="/ppt/notesSlides/notesSlide58.xml" ContentType="application/vnd.openxmlformats-officedocument.presentationml.notesSlide+xml"/>
  <Override PartName="/ppt/media/image57.jpeg" ContentType="image/jpeg"/>
  <Override PartName="/ppt/notesSlides/notesSlide59.xml" ContentType="application/vnd.openxmlformats-officedocument.presentationml.notesSlide+xml"/>
  <Override PartName="/ppt/media/image58.jpeg" ContentType="image/jpeg"/>
  <Override PartName="/ppt/notesSlides/notesSlide60.xml" ContentType="application/vnd.openxmlformats-officedocument.presentationml.notesSlide+xml"/>
  <Override PartName="/ppt/media/image59.jpeg" ContentType="image/jpeg"/>
  <Override PartName="/ppt/notesSlides/notesSlide61.xml" ContentType="application/vnd.openxmlformats-officedocument.presentationml.notesSlide+xml"/>
  <Override PartName="/ppt/media/image60.jpeg" ContentType="image/jpeg"/>
  <Override PartName="/ppt/notesSlides/notesSlide62.xml" ContentType="application/vnd.openxmlformats-officedocument.presentationml.notesSlide+xml"/>
  <Override PartName="/ppt/media/image61.jpeg" ContentType="image/jpeg"/>
  <Override PartName="/ppt/notesSlides/notesSlide63.xml" ContentType="application/vnd.openxmlformats-officedocument.presentationml.notesSlide+xml"/>
  <Override PartName="/ppt/media/image62.jpeg" ContentType="image/jpeg"/>
  <Override PartName="/ppt/notesSlides/notesSlide64.xml" ContentType="application/vnd.openxmlformats-officedocument.presentationml.notesSlide+xml"/>
  <Override PartName="/ppt/media/image63.jpeg" ContentType="image/jpeg"/>
  <Override PartName="/ppt/notesSlides/notesSlide65.xml" ContentType="application/vnd.openxmlformats-officedocument.presentationml.notesSlide+xml"/>
  <Override PartName="/ppt/media/image64.jpeg" ContentType="image/jpeg"/>
  <Override PartName="/ppt/notesSlides/notesSlide66.xml" ContentType="application/vnd.openxmlformats-officedocument.presentationml.notesSlide+xml"/>
  <Override PartName="/ppt/media/image65.jpeg" ContentType="image/jpeg"/>
  <Override PartName="/ppt/notesSlides/notesSlide67.xml" ContentType="application/vnd.openxmlformats-officedocument.presentationml.notesSlide+xml"/>
  <Override PartName="/ppt/media/image66.jpeg" ContentType="image/jpeg"/>
  <Override PartName="/ppt/notesSlides/notesSlide68.xml" ContentType="application/vnd.openxmlformats-officedocument.presentationml.notesSlide+xml"/>
  <Override PartName="/ppt/media/image67.jpeg" ContentType="image/jpeg"/>
  <Override PartName="/ppt/notesSlides/notesSlide69.xml" ContentType="application/vnd.openxmlformats-officedocument.presentationml.notesSlide+xml"/>
  <Override PartName="/ppt/media/image68.jpeg" ContentType="image/jpeg"/>
  <Override PartName="/ppt/notesSlides/notesSlide70.xml" ContentType="application/vnd.openxmlformats-officedocument.presentationml.notesSlide+xml"/>
  <Override PartName="/ppt/media/image69.jpeg" ContentType="image/jpeg"/>
  <Override PartName="/ppt/notesSlides/notesSlide71.xml" ContentType="application/vnd.openxmlformats-officedocument.presentationml.notesSlide+xml"/>
  <Override PartName="/ppt/media/image70.jpeg" ContentType="image/jpeg"/>
  <Override PartName="/ppt/notesSlides/notesSlide72.xml" ContentType="application/vnd.openxmlformats-officedocument.presentationml.notesSlide+xml"/>
  <Override PartName="/ppt/media/image71.jpeg" ContentType="image/jpeg"/>
  <Override PartName="/ppt/notesSlides/notesSlide73.xml" ContentType="application/vnd.openxmlformats-officedocument.presentationml.notesSlide+xml"/>
  <Override PartName="/ppt/media/image72.jpeg" ContentType="image/jpeg"/>
  <Override PartName="/ppt/notesSlides/notesSlide74.xml" ContentType="application/vnd.openxmlformats-officedocument.presentationml.notesSlide+xml"/>
  <Override PartName="/ppt/media/image73.jpeg" ContentType="image/jpeg"/>
  <Override PartName="/ppt/notesSlides/notesSlide75.xml" ContentType="application/vnd.openxmlformats-officedocument.presentationml.notesSlide+xml"/>
  <Override PartName="/ppt/media/image74.jpeg" ContentType="image/jpeg"/>
  <Override PartName="/ppt/notesSlides/notesSlide76.xml" ContentType="application/vnd.openxmlformats-officedocument.presentationml.notesSlide+xml"/>
  <Override PartName="/ppt/media/image75.jpeg" ContentType="image/jpeg"/>
  <Override PartName="/ppt/notesSlides/notesSlide77.xml" ContentType="application/vnd.openxmlformats-officedocument.presentationml.notesSlide+xml"/>
  <Override PartName="/ppt/media/image76.jpeg" ContentType="image/jpeg"/>
  <Override PartName="/ppt/notesSlides/notesSlide78.xml" ContentType="application/vnd.openxmlformats-officedocument.presentationml.notesSlide+xml"/>
  <Override PartName="/ppt/media/image77.jpeg" ContentType="image/jpeg"/>
  <Override PartName="/ppt/notesSlides/notesSlide79.xml" ContentType="application/vnd.openxmlformats-officedocument.presentationml.notesSlide+xml"/>
  <Override PartName="/ppt/media/image78.jpeg" ContentType="image/jpeg"/>
  <Override PartName="/ppt/notesSlides/notesSlide80.xml" ContentType="application/vnd.openxmlformats-officedocument.presentationml.notesSlide+xml"/>
  <Override PartName="/ppt/media/image79.jpeg" ContentType="image/jpeg"/>
  <Override PartName="/ppt/notesSlides/notesSlide81.xml" ContentType="application/vnd.openxmlformats-officedocument.presentationml.notesSlide+xml"/>
  <Override PartName="/ppt/media/image80.jpeg" ContentType="image/jpeg"/>
  <Override PartName="/ppt/notesSlides/notesSlide82.xml" ContentType="application/vnd.openxmlformats-officedocument.presentationml.notesSlide+xml"/>
  <Override PartName="/ppt/media/image81.jpeg" ContentType="image/jpeg"/>
  <Override PartName="/ppt/notesSlides/notesSlide83.xml" ContentType="application/vnd.openxmlformats-officedocument.presentationml.notesSlide+xml"/>
  <Override PartName="/ppt/media/image82.jpeg" ContentType="image/jpeg"/>
  <Override PartName="/ppt/notesSlides/notesSlide84.xml" ContentType="application/vnd.openxmlformats-officedocument.presentationml.notesSlide+xml"/>
  <Override PartName="/ppt/media/image83.jpeg" ContentType="image/jpeg"/>
  <Override PartName="/ppt/notesSlides/notesSlide85.xml" ContentType="application/vnd.openxmlformats-officedocument.presentationml.notesSlide+xml"/>
  <Override PartName="/ppt/media/image84.jpeg" ContentType="image/jpeg"/>
  <Override PartName="/ppt/notesSlides/notesSlide86.xml" ContentType="application/vnd.openxmlformats-officedocument.presentationml.notesSlide+xml"/>
  <Override PartName="/ppt/media/image85.jpeg" ContentType="image/jpeg"/>
  <Override PartName="/ppt/notesSlides/notesSlide87.xml" ContentType="application/vnd.openxmlformats-officedocument.presentationml.notesSlide+xml"/>
  <Override PartName="/ppt/media/image86.jpeg" ContentType="image/jpeg"/>
  <Override PartName="/ppt/notesSlides/notesSlide88.xml" ContentType="application/vnd.openxmlformats-officedocument.presentationml.notesSlide+xml"/>
  <Override PartName="/ppt/media/image87.jpeg" ContentType="image/jpeg"/>
  <Override PartName="/ppt/notesSlides/notesSlide89.xml" ContentType="application/vnd.openxmlformats-officedocument.presentationml.notesSlide+xml"/>
  <Override PartName="/ppt/media/image88.jpeg" ContentType="image/jpeg"/>
  <Override PartName="/ppt/notesSlides/notesSlide90.xml" ContentType="application/vnd.openxmlformats-officedocument.presentationml.notesSlide+xml"/>
  <Override PartName="/ppt/media/image89.jpeg" ContentType="image/jpeg"/>
  <Override PartName="/ppt/notesSlides/notesSlide91.xml" ContentType="application/vnd.openxmlformats-officedocument.presentationml.notesSlide+xml"/>
  <Override PartName="/ppt/media/image90.jpeg" ContentType="image/jpeg"/>
  <Override PartName="/ppt/notesSlides/notesSlide92.xml" ContentType="application/vnd.openxmlformats-officedocument.presentationml.notesSlide+xml"/>
  <Override PartName="/ppt/media/image91.jpeg" ContentType="image/jpeg"/>
  <Override PartName="/ppt/notesSlides/notesSlide93.xml" ContentType="application/vnd.openxmlformats-officedocument.presentationml.notesSlide+xml"/>
  <Override PartName="/ppt/media/image92.jpeg" ContentType="image/jpeg"/>
  <Override PartName="/ppt/notesSlides/notesSlide94.xml" ContentType="application/vnd.openxmlformats-officedocument.presentationml.notesSlide+xml"/>
  <Override PartName="/ppt/media/image93.jpeg" ContentType="image/jpeg"/>
  <Override PartName="/ppt/notesSlides/notesSlide95.xml" ContentType="application/vnd.openxmlformats-officedocument.presentationml.notesSlide+xml"/>
  <Override PartName="/ppt/media/image94.jpeg" ContentType="image/jpeg"/>
  <Override PartName="/ppt/notesSlides/notesSlide96.xml" ContentType="application/vnd.openxmlformats-officedocument.presentationml.notesSlide+xml"/>
  <Override PartName="/ppt/media/image95.jpeg" ContentType="image/jpeg"/>
  <Override PartName="/ppt/notesSlides/notesSlide97.xml" ContentType="application/vnd.openxmlformats-officedocument.presentationml.notesSlide+xml"/>
  <Override PartName="/ppt/media/image96.jpeg" ContentType="image/jpeg"/>
  <Override PartName="/ppt/notesSlides/notesSlide98.xml" ContentType="application/vnd.openxmlformats-officedocument.presentationml.notesSlide+xml"/>
  <Override PartName="/ppt/media/image97.jpeg" ContentType="image/jpeg"/>
  <Override PartName="/ppt/notesSlides/notesSlide99.xml" ContentType="application/vnd.openxmlformats-officedocument.presentationml.notesSlide+xml"/>
  <Override PartName="/ppt/media/image98.jpeg" ContentType="image/jpeg"/>
  <Override PartName="/ppt/notesSlides/notesSlide100.xml" ContentType="application/vnd.openxmlformats-officedocument.presentationml.notesSlide+xml"/>
  <Override PartName="/ppt/media/image99.jpeg" ContentType="image/jpeg"/>
  <Override PartName="/ppt/notesSlides/notesSlide101.xml" ContentType="application/vnd.openxmlformats-officedocument.presentationml.notesSlide+xml"/>
  <Override PartName="/ppt/media/image100.jpeg" ContentType="image/jpeg"/>
  <Override PartName="/ppt/notesSlides/notesSlide102.xml" ContentType="application/vnd.openxmlformats-officedocument.presentationml.notesSlide+xml"/>
  <Override PartName="/ppt/media/image101.jpeg" ContentType="image/jpeg"/>
  <Override PartName="/ppt/notesSlides/notesSlide103.xml" ContentType="application/vnd.openxmlformats-officedocument.presentationml.notesSlide+xml"/>
  <Override PartName="/ppt/media/image102.jpeg" ContentType="image/jpeg"/>
  <Override PartName="/ppt/notesSlides/notesSlide104.xml" ContentType="application/vnd.openxmlformats-officedocument.presentationml.notesSlide+xml"/>
  <Override PartName="/ppt/media/image103.jpeg" ContentType="image/jpeg"/>
  <Override PartName="/ppt/notesSlides/notesSlide105.xml" ContentType="application/vnd.openxmlformats-officedocument.presentationml.notesSlide+xml"/>
  <Override PartName="/ppt/media/image104.jpeg" ContentType="image/jpeg"/>
  <Override PartName="/ppt/notesSlides/notesSlide106.xml" ContentType="application/vnd.openxmlformats-officedocument.presentationml.notesSlide+xml"/>
  <Override PartName="/ppt/media/image105.jpeg" ContentType="image/jpeg"/>
  <Override PartName="/ppt/notesSlides/notesSlide107.xml" ContentType="application/vnd.openxmlformats-officedocument.presentationml.notesSlide+xml"/>
  <Override PartName="/ppt/media/image106.jpeg" ContentType="image/jpeg"/>
  <Override PartName="/ppt/notesSlides/notesSlide108.xml" ContentType="application/vnd.openxmlformats-officedocument.presentationml.notesSlide+xml"/>
  <Override PartName="/ppt/media/image107.jpeg" ContentType="image/jpeg"/>
  <Override PartName="/ppt/notesSlides/notesSlide109.xml" ContentType="application/vnd.openxmlformats-officedocument.presentationml.notesSlide+xml"/>
  <Override PartName="/ppt/media/image108.jpeg" ContentType="image/jpeg"/>
  <Override PartName="/ppt/notesSlides/notesSlide110.xml" ContentType="application/vnd.openxmlformats-officedocument.presentationml.notesSlide+xml"/>
  <Override PartName="/ppt/media/image109.jpeg" ContentType="image/jpeg"/>
  <Override PartName="/ppt/notesSlides/notesSlide111.xml" ContentType="application/vnd.openxmlformats-officedocument.presentationml.notesSlide+xml"/>
  <Override PartName="/ppt/media/image110.jpeg" ContentType="image/jpeg"/>
  <Override PartName="/ppt/notesSlides/notesSlide112.xml" ContentType="application/vnd.openxmlformats-officedocument.presentationml.notesSlide+xml"/>
  <Override PartName="/ppt/media/image111.jpeg" ContentType="image/jpeg"/>
  <Override PartName="/ppt/notesSlides/notesSlide113.xml" ContentType="application/vnd.openxmlformats-officedocument.presentationml.notesSlide+xml"/>
  <Override PartName="/ppt/media/image112.jpeg" ContentType="image/jpeg"/>
  <Override PartName="/ppt/notesSlides/notesSlide114.xml" ContentType="application/vnd.openxmlformats-officedocument.presentationml.notesSlide+xml"/>
  <Override PartName="/ppt/media/image113.jpeg" ContentType="image/jpeg"/>
  <Override PartName="/ppt/notesSlides/notesSlide115.xml" ContentType="application/vnd.openxmlformats-officedocument.presentationml.notesSlide+xml"/>
  <Override PartName="/ppt/media/image114.jpeg" ContentType="image/jpeg"/>
  <Override PartName="/ppt/notesSlides/notesSlide116.xml" ContentType="application/vnd.openxmlformats-officedocument.presentationml.notesSlide+xml"/>
  <Override PartName="/ppt/media/image115.jpeg" ContentType="image/jpeg"/>
  <Override PartName="/ppt/notesSlides/notesSlide117.xml" ContentType="application/vnd.openxmlformats-officedocument.presentationml.notesSlide+xml"/>
  <Override PartName="/ppt/media/image116.jpeg" ContentType="image/jpeg"/>
  <Override PartName="/ppt/notesSlides/notesSlide118.xml" ContentType="application/vnd.openxmlformats-officedocument.presentationml.notesSlide+xml"/>
  <Override PartName="/ppt/media/image117.jpeg" ContentType="image/jpeg"/>
  <Override PartName="/ppt/notesSlides/notesSlide119.xml" ContentType="application/vnd.openxmlformats-officedocument.presentationml.notesSlide+xml"/>
  <Override PartName="/ppt/media/image118.jpeg" ContentType="image/jpeg"/>
  <Override PartName="/ppt/notesSlides/notesSlide120.xml" ContentType="application/vnd.openxmlformats-officedocument.presentationml.notesSlide+xml"/>
  <Override PartName="/ppt/media/image119.jpeg" ContentType="image/jpeg"/>
  <Override PartName="/ppt/notesSlides/notesSlide121.xml" ContentType="application/vnd.openxmlformats-officedocument.presentationml.notesSlide+xml"/>
  <Override PartName="/ppt/media/image120.jpeg" ContentType="image/jpeg"/>
  <Override PartName="/ppt/notesSlides/notesSlide122.xml" ContentType="application/vnd.openxmlformats-officedocument.presentationml.notesSlide+xml"/>
  <Override PartName="/ppt/media/image121.jpeg" ContentType="image/jpeg"/>
  <Override PartName="/ppt/notesSlides/notesSlide123.xml" ContentType="application/vnd.openxmlformats-officedocument.presentationml.notesSlide+xml"/>
  <Override PartName="/ppt/media/image122.jpeg" ContentType="image/jpeg"/>
  <Override PartName="/ppt/notesSlides/notesSlide124.xml" ContentType="application/vnd.openxmlformats-officedocument.presentationml.notesSlide+xml"/>
  <Override PartName="/ppt/media/image123.jpeg" ContentType="image/jpeg"/>
  <Override PartName="/ppt/notesSlides/notesSlide125.xml" ContentType="application/vnd.openxmlformats-officedocument.presentationml.notesSlide+xml"/>
  <Override PartName="/ppt/media/image124.jpeg" ContentType="image/jpeg"/>
  <Override PartName="/ppt/notesSlides/notesSlide126.xml" ContentType="application/vnd.openxmlformats-officedocument.presentationml.notesSlide+xml"/>
  <Override PartName="/ppt/media/image125.jpeg" ContentType="image/jpeg"/>
  <Override PartName="/ppt/notesSlides/notesSlide127.xml" ContentType="application/vnd.openxmlformats-officedocument.presentationml.notesSlide+xml"/>
  <Override PartName="/ppt/media/image126.jpeg" ContentType="image/jpeg"/>
  <Override PartName="/ppt/notesSlides/notesSlide128.xml" ContentType="application/vnd.openxmlformats-officedocument.presentationml.notesSlide+xml"/>
  <Override PartName="/ppt/media/image127.jpeg" ContentType="image/jpeg"/>
  <Override PartName="/ppt/notesSlides/notesSlide129.xml" ContentType="application/vnd.openxmlformats-officedocument.presentationml.notesSlide+xml"/>
  <Override PartName="/ppt/media/image128.jpeg" ContentType="image/jpeg"/>
  <Override PartName="/ppt/notesSlides/notesSlide130.xml" ContentType="application/vnd.openxmlformats-officedocument.presentationml.notesSlide+xml"/>
  <Override PartName="/ppt/media/image129.jpeg" ContentType="image/jpeg"/>
  <Override PartName="/ppt/notesSlides/notesSlide131.xml" ContentType="application/vnd.openxmlformats-officedocument.presentationml.notesSlide+xml"/>
  <Override PartName="/ppt/media/image130.jpeg" ContentType="image/jpeg"/>
  <Override PartName="/ppt/notesSlides/notesSlide132.xml" ContentType="application/vnd.openxmlformats-officedocument.presentationml.notesSlide+xml"/>
  <Override PartName="/ppt/media/image131.jpeg" ContentType="image/jpeg"/>
  <Override PartName="/ppt/notesSlides/notesSlide133.xml" ContentType="application/vnd.openxmlformats-officedocument.presentationml.notesSlide+xml"/>
  <Override PartName="/ppt/media/image132.jpeg" ContentType="image/jpeg"/>
  <Override PartName="/ppt/notesSlides/notesSlide134.xml" ContentType="application/vnd.openxmlformats-officedocument.presentationml.notesSlide+xml"/>
  <Override PartName="/ppt/media/image133.jpeg" ContentType="image/jpeg"/>
  <Override PartName="/ppt/notesSlides/notesSlide135.xml" ContentType="application/vnd.openxmlformats-officedocument.presentationml.notesSlide+xml"/>
  <Override PartName="/ppt/media/image134.jpeg" ContentType="image/jpeg"/>
  <Override PartName="/ppt/notesSlides/notesSlide136.xml" ContentType="application/vnd.openxmlformats-officedocument.presentationml.notesSlide+xml"/>
  <Override PartName="/ppt/media/image135.jpeg" ContentType="image/jpeg"/>
  <Override PartName="/ppt/notesSlides/notesSlide137.xml" ContentType="application/vnd.openxmlformats-officedocument.presentationml.notesSlide+xml"/>
  <Override PartName="/ppt/media/image136.jpeg" ContentType="image/jpeg"/>
  <Override PartName="/ppt/notesSlides/notesSlide138.xml" ContentType="application/vnd.openxmlformats-officedocument.presentationml.notesSlide+xml"/>
  <Override PartName="/ppt/media/image137.jpeg" ContentType="image/jpeg"/>
  <Override PartName="/ppt/notesSlides/notesSlide139.xml" ContentType="application/vnd.openxmlformats-officedocument.presentationml.notesSlide+xml"/>
  <Override PartName="/ppt/media/image138.jpeg" ContentType="image/jpeg"/>
  <Override PartName="/ppt/notesSlides/notesSlide140.xml" ContentType="application/vnd.openxmlformats-officedocument.presentationml.notesSlide+xml"/>
  <Override PartName="/ppt/media/image139.jpeg" ContentType="image/jpeg"/>
  <Override PartName="/ppt/notesSlides/notesSlide141.xml" ContentType="application/vnd.openxmlformats-officedocument.presentationml.notesSlide+xml"/>
  <Override PartName="/ppt/media/image140.jpeg" ContentType="image/jpeg"/>
  <Override PartName="/ppt/notesSlides/notesSlide142.xml" ContentType="application/vnd.openxmlformats-officedocument.presentationml.notesSlide+xml"/>
  <Override PartName="/ppt/media/image141.jpeg" ContentType="image/jpeg"/>
  <Override PartName="/ppt/notesSlides/notesSlide143.xml" ContentType="application/vnd.openxmlformats-officedocument.presentationml.notesSlide+xml"/>
  <Override PartName="/ppt/media/image142.jpeg" ContentType="image/jpeg"/>
  <Override PartName="/ppt/notesSlides/notesSlide144.xml" ContentType="application/vnd.openxmlformats-officedocument.presentationml.notesSlide+xml"/>
  <Override PartName="/ppt/media/image143.jpeg" ContentType="image/jpeg"/>
  <Override PartName="/ppt/notesSlides/notesSlide145.xml" ContentType="application/vnd.openxmlformats-officedocument.presentationml.notesSlide+xml"/>
  <Override PartName="/ppt/media/image144.jpeg" ContentType="image/jpeg"/>
  <Override PartName="/ppt/notesSlides/notesSlide146.xml" ContentType="application/vnd.openxmlformats-officedocument.presentationml.notesSlide+xml"/>
  <Override PartName="/ppt/media/image145.jpeg" ContentType="image/jpeg"/>
  <Override PartName="/ppt/notesSlides/notesSlide147.xml" ContentType="application/vnd.openxmlformats-officedocument.presentationml.notesSlide+xml"/>
  <Override PartName="/ppt/media/image146.jpeg" ContentType="image/jpeg"/>
  <Override PartName="/ppt/notesSlides/notesSlide148.xml" ContentType="application/vnd.openxmlformats-officedocument.presentationml.notesSlide+xml"/>
  <Override PartName="/ppt/media/image147.jpeg" ContentType="image/jpeg"/>
  <Override PartName="/ppt/notesSlides/notesSlide149.xml" ContentType="application/vnd.openxmlformats-officedocument.presentationml.notesSlide+xml"/>
  <Override PartName="/ppt/media/image148.jpeg" ContentType="image/jpeg"/>
  <Override PartName="/ppt/notesSlides/notesSlide150.xml" ContentType="application/vnd.openxmlformats-officedocument.presentationml.notesSlide+xml"/>
  <Override PartName="/ppt/media/image149.jpeg" ContentType="image/jpeg"/>
  <Override PartName="/ppt/notesSlides/notesSlide151.xml" ContentType="application/vnd.openxmlformats-officedocument.presentationml.notesSlide+xml"/>
  <Override PartName="/ppt/media/image150.jpeg" ContentType="image/jpeg"/>
  <Override PartName="/ppt/notesSlides/notesSlide152.xml" ContentType="application/vnd.openxmlformats-officedocument.presentationml.notesSlide+xml"/>
  <Override PartName="/ppt/media/image151.jpeg" ContentType="image/jpeg"/>
  <Override PartName="/ppt/notesSlides/notesSlide153.xml" ContentType="application/vnd.openxmlformats-officedocument.presentationml.notesSlide+xml"/>
  <Override PartName="/ppt/media/image152.jpeg" ContentType="image/jpeg"/>
  <Override PartName="/ppt/notesSlides/notesSlide154.xml" ContentType="application/vnd.openxmlformats-officedocument.presentationml.notesSlide+xml"/>
  <Override PartName="/ppt/media/image153.jpeg" ContentType="image/jpeg"/>
  <Override PartName="/ppt/notesSlides/notesSlide155.xml" ContentType="application/vnd.openxmlformats-officedocument.presentationml.notesSlide+xml"/>
  <Override PartName="/ppt/media/image154.jpeg" ContentType="image/jpeg"/>
  <Override PartName="/ppt/notesSlides/notesSlide156.xml" ContentType="application/vnd.openxmlformats-officedocument.presentationml.notesSlide+xml"/>
  <Override PartName="/ppt/media/image155.jpeg" ContentType="image/jpeg"/>
  <Override PartName="/ppt/notesSlides/notesSlide157.xml" ContentType="application/vnd.openxmlformats-officedocument.presentationml.notesSlide+xml"/>
  <Override PartName="/ppt/media/image156.jpeg" ContentType="image/jpeg"/>
  <Override PartName="/ppt/notesSlides/notesSlide158.xml" ContentType="application/vnd.openxmlformats-officedocument.presentationml.notesSlide+xml"/>
  <Override PartName="/ppt/media/image157.jpeg" ContentType="image/jpeg"/>
  <Override PartName="/ppt/notesSlides/notesSlide159.xml" ContentType="application/vnd.openxmlformats-officedocument.presentationml.notesSlide+xml"/>
  <Override PartName="/ppt/media/image158.jpeg" ContentType="image/jpeg"/>
  <Override PartName="/ppt/notesSlides/notesSlide160.xml" ContentType="application/vnd.openxmlformats-officedocument.presentationml.notesSlide+xml"/>
  <Override PartName="/ppt/media/image159.jpeg" ContentType="image/jpeg"/>
  <Override PartName="/ppt/notesSlides/notesSlide161.xml" ContentType="application/vnd.openxmlformats-officedocument.presentationml.notesSlide+xml"/>
  <Override PartName="/ppt/media/image160.jpeg" ContentType="image/jpeg"/>
  <Override PartName="/ppt/notesSlides/notesSlide162.xml" ContentType="application/vnd.openxmlformats-officedocument.presentationml.notesSlide+xml"/>
  <Override PartName="/ppt/media/image161.jpeg" ContentType="image/jpeg"/>
  <Override PartName="/ppt/notesSlides/notesSlide163.xml" ContentType="application/vnd.openxmlformats-officedocument.presentationml.notesSlide+xml"/>
  <Override PartName="/ppt/media/image162.jpeg" ContentType="image/jpeg"/>
  <Override PartName="/ppt/notesSlides/notesSlide164.xml" ContentType="application/vnd.openxmlformats-officedocument.presentationml.notesSlide+xml"/>
  <Override PartName="/ppt/media/image163.jpeg" ContentType="image/jpeg"/>
  <Override PartName="/ppt/notesSlides/notesSlide165.xml" ContentType="application/vnd.openxmlformats-officedocument.presentationml.notesSlide+xml"/>
  <Override PartName="/ppt/media/image164.jpeg" ContentType="image/jpeg"/>
  <Override PartName="/ppt/notesSlides/notesSlide166.xml" ContentType="application/vnd.openxmlformats-officedocument.presentationml.notesSlide+xml"/>
  <Override PartName="/ppt/media/image165.jpeg" ContentType="image/jpeg"/>
  <Override PartName="/ppt/notesSlides/notesSlide167.xml" ContentType="application/vnd.openxmlformats-officedocument.presentationml.notesSlide+xml"/>
  <Override PartName="/ppt/media/image166.jpeg" ContentType="image/jpeg"/>
  <Override PartName="/ppt/notesSlides/notesSlide168.xml" ContentType="application/vnd.openxmlformats-officedocument.presentationml.notesSlide+xml"/>
  <Override PartName="/ppt/media/image167.jpeg" ContentType="image/jpeg"/>
  <Override PartName="/ppt/notesSlides/notesSlide169.xml" ContentType="application/vnd.openxmlformats-officedocument.presentationml.notesSlide+xml"/>
  <Override PartName="/ppt/media/image168.jpeg" ContentType="image/jpeg"/>
  <Override PartName="/ppt/notesSlides/notesSlide170.xml" ContentType="application/vnd.openxmlformats-officedocument.presentationml.notesSlide+xml"/>
  <Override PartName="/ppt/media/image169.jpeg" ContentType="image/jpeg"/>
  <Override PartName="/ppt/notesSlides/notesSlide171.xml" ContentType="application/vnd.openxmlformats-officedocument.presentationml.notesSlide+xml"/>
  <Override PartName="/ppt/media/image170.jpeg" ContentType="image/jpeg"/>
  <Override PartName="/ppt/notesSlides/notesSlide172.xml" ContentType="application/vnd.openxmlformats-officedocument.presentationml.notesSlide+xml"/>
  <Override PartName="/ppt/media/image171.jpeg" ContentType="image/jpeg"/>
  <Override PartName="/ppt/notesSlides/notesSlide173.xml" ContentType="application/vnd.openxmlformats-officedocument.presentationml.notesSlide+xml"/>
  <Override PartName="/ppt/media/image172.jpeg" ContentType="image/jpeg"/>
  <Override PartName="/ppt/notesSlides/notesSlide174.xml" ContentType="application/vnd.openxmlformats-officedocument.presentationml.notesSlide+xml"/>
  <Override PartName="/ppt/media/image173.jpeg" ContentType="image/jpeg"/>
  <Override PartName="/ppt/notesSlides/notesSlide175.xml" ContentType="application/vnd.openxmlformats-officedocument.presentationml.notesSlide+xml"/>
  <Override PartName="/ppt/media/image174.jpeg" ContentType="image/jpeg"/>
  <Override PartName="/ppt/notesSlides/notesSlide176.xml" ContentType="application/vnd.openxmlformats-officedocument.presentationml.notesSlide+xml"/>
  <Override PartName="/ppt/media/image175.jpeg" ContentType="image/jpeg"/>
  <Override PartName="/ppt/notesSlides/notesSlide177.xml" ContentType="application/vnd.openxmlformats-officedocument.presentationml.notesSlide+xml"/>
  <Override PartName="/ppt/media/image176.jpeg" ContentType="image/jpeg"/>
  <Override PartName="/ppt/notesSlides/notesSlide178.xml" ContentType="application/vnd.openxmlformats-officedocument.presentationml.notesSlide+xml"/>
  <Override PartName="/ppt/media/image177.jpeg" ContentType="image/jpeg"/>
  <Override PartName="/ppt/notesSlides/notesSlide179.xml" ContentType="application/vnd.openxmlformats-officedocument.presentationml.notesSlide+xml"/>
  <Override PartName="/ppt/media/image178.jpeg" ContentType="image/jpeg"/>
  <Override PartName="/ppt/notesSlides/notesSlide180.xml" ContentType="application/vnd.openxmlformats-officedocument.presentationml.notesSlide+xml"/>
  <Override PartName="/ppt/media/image179.jpeg" ContentType="image/jpeg"/>
  <Override PartName="/ppt/notesSlides/notesSlide181.xml" ContentType="application/vnd.openxmlformats-officedocument.presentationml.notesSlide+xml"/>
  <Override PartName="/ppt/media/image180.jpeg" ContentType="image/jpeg"/>
  <Override PartName="/ppt/notesSlides/notesSlide182.xml" ContentType="application/vnd.openxmlformats-officedocument.presentationml.notesSlide+xml"/>
  <Override PartName="/ppt/media/image181.jpeg" ContentType="image/jpeg"/>
  <Override PartName="/ppt/notesSlides/notesSlide183.xml" ContentType="application/vnd.openxmlformats-officedocument.presentationml.notesSlide+xml"/>
  <Override PartName="/ppt/media/image182.jpeg" ContentType="image/jpeg"/>
  <Override PartName="/ppt/notesSlides/notesSlide184.xml" ContentType="application/vnd.openxmlformats-officedocument.presentationml.notesSlide+xml"/>
  <Override PartName="/ppt/media/image183.jpeg" ContentType="image/jpeg"/>
  <Override PartName="/ppt/notesSlides/notesSlide185.xml" ContentType="application/vnd.openxmlformats-officedocument.presentationml.notesSlide+xml"/>
  <Override PartName="/ppt/media/image184.jpeg" ContentType="image/jpeg"/>
  <Override PartName="/ppt/notesSlides/notesSlide186.xml" ContentType="application/vnd.openxmlformats-officedocument.presentationml.notesSlide+xml"/>
  <Override PartName="/ppt/media/image185.jpeg" ContentType="image/jpeg"/>
  <Override PartName="/ppt/notesSlides/notesSlide187.xml" ContentType="application/vnd.openxmlformats-officedocument.presentationml.notesSlide+xml"/>
  <Override PartName="/ppt/media/image186.jpeg" ContentType="image/jpeg"/>
  <Override PartName="/ppt/notesSlides/notesSlide188.xml" ContentType="application/vnd.openxmlformats-officedocument.presentationml.notesSlide+xml"/>
  <Override PartName="/ppt/media/image187.jpeg" ContentType="image/jpeg"/>
  <Override PartName="/ppt/notesSlides/notesSlide189.xml" ContentType="application/vnd.openxmlformats-officedocument.presentationml.notesSlide+xml"/>
  <Override PartName="/ppt/media/image188.jpeg" ContentType="image/jpeg"/>
  <Override PartName="/ppt/notesSlides/notesSlide190.xml" ContentType="application/vnd.openxmlformats-officedocument.presentationml.notesSlide+xml"/>
  <Override PartName="/ppt/media/image189.jpeg" ContentType="image/jpeg"/>
  <Override PartName="/ppt/notesSlides/notesSlide191.xml" ContentType="application/vnd.openxmlformats-officedocument.presentationml.notesSlide+xml"/>
  <Override PartName="/ppt/media/image190.jpeg" ContentType="image/jpeg"/>
  <Override PartName="/ppt/notesSlides/notesSlide192.xml" ContentType="application/vnd.openxmlformats-officedocument.presentationml.notesSlide+xml"/>
  <Override PartName="/ppt/media/image191.jpeg" ContentType="image/jpeg"/>
  <Override PartName="/ppt/notesSlides/notesSlide193.xml" ContentType="application/vnd.openxmlformats-officedocument.presentationml.notesSlide+xml"/>
  <Override PartName="/ppt/media/image192.jpeg" ContentType="image/jpeg"/>
  <Override PartName="/ppt/notesSlides/notesSlide194.xml" ContentType="application/vnd.openxmlformats-officedocument.presentationml.notesSlide+xml"/>
  <Override PartName="/ppt/media/image193.jpeg" ContentType="image/jpeg"/>
  <Override PartName="/ppt/notesSlides/notesSlide195.xml" ContentType="application/vnd.openxmlformats-officedocument.presentationml.notesSlide+xml"/>
  <Override PartName="/ppt/media/image194.jpeg" ContentType="image/jpeg"/>
  <Override PartName="/ppt/notesSlides/notesSlide196.xml" ContentType="application/vnd.openxmlformats-officedocument.presentationml.notesSlide+xml"/>
  <Override PartName="/ppt/media/image195.jpeg" ContentType="image/jpeg"/>
  <Override PartName="/ppt/notesSlides/notesSlide197.xml" ContentType="application/vnd.openxmlformats-officedocument.presentationml.notesSlide+xml"/>
  <Override PartName="/ppt/media/image196.jpeg" ContentType="image/jpeg"/>
  <Override PartName="/ppt/notesSlides/notesSlide198.xml" ContentType="application/vnd.openxmlformats-officedocument.presentationml.notesSlide+xml"/>
  <Override PartName="/ppt/media/image197.jpeg" ContentType="image/jpeg"/>
  <Override PartName="/ppt/notesSlides/notesSlide199.xml" ContentType="application/vnd.openxmlformats-officedocument.presentationml.notesSlide+xml"/>
  <Override PartName="/ppt/media/image198.jpeg" ContentType="image/jpeg"/>
  <Override PartName="/ppt/notesSlides/notesSlide200.xml" ContentType="application/vnd.openxmlformats-officedocument.presentationml.notesSlide+xml"/>
  <Override PartName="/ppt/media/image199.jpeg" ContentType="image/jpeg"/>
  <Override PartName="/ppt/notesSlides/notesSlide201.xml" ContentType="application/vnd.openxmlformats-officedocument.presentationml.notesSlide+xml"/>
  <Override PartName="/ppt/media/image200.jpeg" ContentType="image/jpeg"/>
  <Override PartName="/ppt/notesSlides/notesSlide202.xml" ContentType="application/vnd.openxmlformats-officedocument.presentationml.notesSlide+xml"/>
  <Override PartName="/ppt/media/image201.jpeg" ContentType="image/jpeg"/>
  <Override PartName="/ppt/notesSlides/notesSlide20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000000"/>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0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10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103.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0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05.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0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07.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08.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9.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0.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11.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12.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13.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14.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15.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16.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11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118.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119.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0.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121.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122.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23.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24.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25.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126.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127.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128.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129.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0.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31.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132.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133.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134.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Relationships>

</file>

<file path=ppt/notesSlides/_rels/notesSlide135.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136.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137.xml.rels><?xml version="1.0" encoding="UTF-8"?>
<Relationships xmlns="http://schemas.openxmlformats.org/package/2006/relationships"><Relationship Id="rId1" Type="http://schemas.openxmlformats.org/officeDocument/2006/relationships/slide" Target="../slides/slide137.xml"/><Relationship Id="rId2" Type="http://schemas.openxmlformats.org/officeDocument/2006/relationships/notesMaster" Target="../notesMasters/notesMaster1.xml"/></Relationships>

</file>

<file path=ppt/notesSlides/_rels/notesSlide138.xml.rels><?xml version="1.0" encoding="UTF-8"?>
<Relationships xmlns="http://schemas.openxmlformats.org/package/2006/relationships"><Relationship Id="rId1" Type="http://schemas.openxmlformats.org/officeDocument/2006/relationships/slide" Target="../slides/slide138.xml"/><Relationship Id="rId2" Type="http://schemas.openxmlformats.org/officeDocument/2006/relationships/notesMaster" Target="../notesMasters/notesMaster1.xml"/></Relationships>

</file>

<file path=ppt/notesSlides/_rels/notesSlide139.xml.rels><?xml version="1.0" encoding="UTF-8"?>
<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0.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141.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142.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143.xml.rels><?xml version="1.0" encoding="UTF-8"?>
<Relationships xmlns="http://schemas.openxmlformats.org/package/2006/relationships"><Relationship Id="rId1" Type="http://schemas.openxmlformats.org/officeDocument/2006/relationships/slide" Target="../slides/slide143.xml"/><Relationship Id="rId2" Type="http://schemas.openxmlformats.org/officeDocument/2006/relationships/notesMaster" Target="../notesMasters/notesMaster1.xml"/></Relationships>

</file>

<file path=ppt/notesSlides/_rels/notesSlide144.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s>

</file>

<file path=ppt/notesSlides/_rels/notesSlide145.xml.rels><?xml version="1.0" encoding="UTF-8"?>
<Relationships xmlns="http://schemas.openxmlformats.org/package/2006/relationships"><Relationship Id="rId1" Type="http://schemas.openxmlformats.org/officeDocument/2006/relationships/slide" Target="../slides/slide145.xml"/><Relationship Id="rId2" Type="http://schemas.openxmlformats.org/officeDocument/2006/relationships/notesMaster" Target="../notesMasters/notesMaster1.xml"/></Relationships>

</file>

<file path=ppt/notesSlides/_rels/notesSlide146.xml.rels><?xml version="1.0" encoding="UTF-8"?>
<Relationships xmlns="http://schemas.openxmlformats.org/package/2006/relationships"><Relationship Id="rId1" Type="http://schemas.openxmlformats.org/officeDocument/2006/relationships/slide" Target="../slides/slide146.xml"/><Relationship Id="rId2" Type="http://schemas.openxmlformats.org/officeDocument/2006/relationships/notesMaster" Target="../notesMasters/notesMaster1.xml"/></Relationships>

</file>

<file path=ppt/notesSlides/_rels/notesSlide147.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148.xml.rels><?xml version="1.0" encoding="UTF-8"?>
<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s>

</file>

<file path=ppt/notesSlides/_rels/notesSlide149.xml.rels><?xml version="1.0" encoding="UTF-8"?>
<Relationships xmlns="http://schemas.openxmlformats.org/package/2006/relationships"><Relationship Id="rId1" Type="http://schemas.openxmlformats.org/officeDocument/2006/relationships/slide" Target="../slides/slide14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0.xml.rels><?xml version="1.0" encoding="UTF-8"?>
<Relationships xmlns="http://schemas.openxmlformats.org/package/2006/relationships"><Relationship Id="rId1" Type="http://schemas.openxmlformats.org/officeDocument/2006/relationships/slide" Target="../slides/slide150.xml"/><Relationship Id="rId2" Type="http://schemas.openxmlformats.org/officeDocument/2006/relationships/notesMaster" Target="../notesMasters/notesMaster1.xml"/></Relationships>

</file>

<file path=ppt/notesSlides/_rels/notesSlide151.xml.rels><?xml version="1.0" encoding="UTF-8"?>
<Relationships xmlns="http://schemas.openxmlformats.org/package/2006/relationships"><Relationship Id="rId1" Type="http://schemas.openxmlformats.org/officeDocument/2006/relationships/slide" Target="../slides/slide151.xml"/><Relationship Id="rId2" Type="http://schemas.openxmlformats.org/officeDocument/2006/relationships/notesMaster" Target="../notesMasters/notesMaster1.xml"/></Relationships>

</file>

<file path=ppt/notesSlides/_rels/notesSlide152.xml.rels><?xml version="1.0" encoding="UTF-8"?>
<Relationships xmlns="http://schemas.openxmlformats.org/package/2006/relationships"><Relationship Id="rId1" Type="http://schemas.openxmlformats.org/officeDocument/2006/relationships/slide" Target="../slides/slide152.xml"/><Relationship Id="rId2" Type="http://schemas.openxmlformats.org/officeDocument/2006/relationships/notesMaster" Target="../notesMasters/notesMaster1.xml"/></Relationships>

</file>

<file path=ppt/notesSlides/_rels/notesSlide153.xml.rels><?xml version="1.0" encoding="UTF-8"?>
<Relationships xmlns="http://schemas.openxmlformats.org/package/2006/relationships"><Relationship Id="rId1" Type="http://schemas.openxmlformats.org/officeDocument/2006/relationships/slide" Target="../slides/slide153.xml"/><Relationship Id="rId2" Type="http://schemas.openxmlformats.org/officeDocument/2006/relationships/notesMaster" Target="../notesMasters/notesMaster1.xml"/></Relationships>

</file>

<file path=ppt/notesSlides/_rels/notesSlide154.xml.rels><?xml version="1.0" encoding="UTF-8"?>
<Relationships xmlns="http://schemas.openxmlformats.org/package/2006/relationships"><Relationship Id="rId1" Type="http://schemas.openxmlformats.org/officeDocument/2006/relationships/slide" Target="../slides/slide154.xml"/><Relationship Id="rId2" Type="http://schemas.openxmlformats.org/officeDocument/2006/relationships/notesMaster" Target="../notesMasters/notesMaster1.xml"/></Relationships>

</file>

<file path=ppt/notesSlides/_rels/notesSlide155.xml.rels><?xml version="1.0" encoding="UTF-8"?>
<Relationships xmlns="http://schemas.openxmlformats.org/package/2006/relationships"><Relationship Id="rId1" Type="http://schemas.openxmlformats.org/officeDocument/2006/relationships/slide" Target="../slides/slide155.xml"/><Relationship Id="rId2" Type="http://schemas.openxmlformats.org/officeDocument/2006/relationships/notesMaster" Target="../notesMasters/notesMaster1.xml"/></Relationships>

</file>

<file path=ppt/notesSlides/_rels/notesSlide156.xml.rels><?xml version="1.0" encoding="UTF-8"?>
<Relationships xmlns="http://schemas.openxmlformats.org/package/2006/relationships"><Relationship Id="rId1" Type="http://schemas.openxmlformats.org/officeDocument/2006/relationships/slide" Target="../slides/slide156.xml"/><Relationship Id="rId2" Type="http://schemas.openxmlformats.org/officeDocument/2006/relationships/notesMaster" Target="../notesMasters/notesMaster1.xml"/></Relationships>

</file>

<file path=ppt/notesSlides/_rels/notesSlide157.xml.rels><?xml version="1.0" encoding="UTF-8"?>
<Relationships xmlns="http://schemas.openxmlformats.org/package/2006/relationships"><Relationship Id="rId1" Type="http://schemas.openxmlformats.org/officeDocument/2006/relationships/slide" Target="../slides/slide157.xml"/><Relationship Id="rId2" Type="http://schemas.openxmlformats.org/officeDocument/2006/relationships/notesMaster" Target="../notesMasters/notesMaster1.xml"/></Relationships>

</file>

<file path=ppt/notesSlides/_rels/notesSlide158.xml.rels><?xml version="1.0" encoding="UTF-8"?>
<Relationships xmlns="http://schemas.openxmlformats.org/package/2006/relationships"><Relationship Id="rId1" Type="http://schemas.openxmlformats.org/officeDocument/2006/relationships/slide" Target="../slides/slide158.xml"/><Relationship Id="rId2" Type="http://schemas.openxmlformats.org/officeDocument/2006/relationships/notesMaster" Target="../notesMasters/notesMaster1.xml"/></Relationships>

</file>

<file path=ppt/notesSlides/_rels/notesSlide159.xml.rels><?xml version="1.0" encoding="UTF-8"?>
<Relationships xmlns="http://schemas.openxmlformats.org/package/2006/relationships"><Relationship Id="rId1" Type="http://schemas.openxmlformats.org/officeDocument/2006/relationships/slide" Target="../slides/slide15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0.xml.rels><?xml version="1.0" encoding="UTF-8"?>
<Relationships xmlns="http://schemas.openxmlformats.org/package/2006/relationships"><Relationship Id="rId1" Type="http://schemas.openxmlformats.org/officeDocument/2006/relationships/slide" Target="../slides/slide160.xml"/><Relationship Id="rId2" Type="http://schemas.openxmlformats.org/officeDocument/2006/relationships/notesMaster" Target="../notesMasters/notesMaster1.xml"/></Relationships>

</file>

<file path=ppt/notesSlides/_rels/notesSlide161.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Relationships>

</file>

<file path=ppt/notesSlides/_rels/notesSlide162.xml.rels><?xml version="1.0" encoding="UTF-8"?>
<Relationships xmlns="http://schemas.openxmlformats.org/package/2006/relationships"><Relationship Id="rId1" Type="http://schemas.openxmlformats.org/officeDocument/2006/relationships/slide" Target="../slides/slide162.xml"/><Relationship Id="rId2" Type="http://schemas.openxmlformats.org/officeDocument/2006/relationships/notesMaster" Target="../notesMasters/notesMaster1.xml"/></Relationships>

</file>

<file path=ppt/notesSlides/_rels/notesSlide163.xml.rels><?xml version="1.0" encoding="UTF-8"?>
<Relationships xmlns="http://schemas.openxmlformats.org/package/2006/relationships"><Relationship Id="rId1" Type="http://schemas.openxmlformats.org/officeDocument/2006/relationships/slide" Target="../slides/slide163.xml"/><Relationship Id="rId2" Type="http://schemas.openxmlformats.org/officeDocument/2006/relationships/notesMaster" Target="../notesMasters/notesMaster1.xml"/></Relationships>

</file>

<file path=ppt/notesSlides/_rels/notesSlide164.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Relationships>

</file>

<file path=ppt/notesSlides/_rels/notesSlide165.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_rels/notesSlide166.xml.rels><?xml version="1.0" encoding="UTF-8"?>
<Relationships xmlns="http://schemas.openxmlformats.org/package/2006/relationships"><Relationship Id="rId1" Type="http://schemas.openxmlformats.org/officeDocument/2006/relationships/slide" Target="../slides/slide166.xml"/><Relationship Id="rId2" Type="http://schemas.openxmlformats.org/officeDocument/2006/relationships/notesMaster" Target="../notesMasters/notesMaster1.xml"/></Relationships>

</file>

<file path=ppt/notesSlides/_rels/notesSlide167.xml.rels><?xml version="1.0" encoding="UTF-8"?>
<Relationships xmlns="http://schemas.openxmlformats.org/package/2006/relationships"><Relationship Id="rId1" Type="http://schemas.openxmlformats.org/officeDocument/2006/relationships/slide" Target="../slides/slide167.xml"/><Relationship Id="rId2" Type="http://schemas.openxmlformats.org/officeDocument/2006/relationships/notesMaster" Target="../notesMasters/notesMaster1.xml"/></Relationships>

</file>

<file path=ppt/notesSlides/_rels/notesSlide168.xml.rels><?xml version="1.0" encoding="UTF-8"?>
<Relationships xmlns="http://schemas.openxmlformats.org/package/2006/relationships"><Relationship Id="rId1" Type="http://schemas.openxmlformats.org/officeDocument/2006/relationships/slide" Target="../slides/slide168.xml"/><Relationship Id="rId2" Type="http://schemas.openxmlformats.org/officeDocument/2006/relationships/notesMaster" Target="../notesMasters/notesMaster1.xml"/></Relationships>

</file>

<file path=ppt/notesSlides/_rels/notesSlide169.xml.rels><?xml version="1.0" encoding="UTF-8"?>
<Relationships xmlns="http://schemas.openxmlformats.org/package/2006/relationships"><Relationship Id="rId1" Type="http://schemas.openxmlformats.org/officeDocument/2006/relationships/slide" Target="../slides/slide16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0.xml.rels><?xml version="1.0" encoding="UTF-8"?>
<Relationships xmlns="http://schemas.openxmlformats.org/package/2006/relationships"><Relationship Id="rId1" Type="http://schemas.openxmlformats.org/officeDocument/2006/relationships/slide" Target="../slides/slide170.xml"/><Relationship Id="rId2" Type="http://schemas.openxmlformats.org/officeDocument/2006/relationships/notesMaster" Target="../notesMasters/notesMaster1.xml"/></Relationships>

</file>

<file path=ppt/notesSlides/_rels/notesSlide171.xml.rels><?xml version="1.0" encoding="UTF-8"?>
<Relationships xmlns="http://schemas.openxmlformats.org/package/2006/relationships"><Relationship Id="rId1" Type="http://schemas.openxmlformats.org/officeDocument/2006/relationships/slide" Target="../slides/slide171.xml"/><Relationship Id="rId2" Type="http://schemas.openxmlformats.org/officeDocument/2006/relationships/notesMaster" Target="../notesMasters/notesMaster1.xml"/></Relationships>

</file>

<file path=ppt/notesSlides/_rels/notesSlide172.xml.rels><?xml version="1.0" encoding="UTF-8"?>
<Relationships xmlns="http://schemas.openxmlformats.org/package/2006/relationships"><Relationship Id="rId1" Type="http://schemas.openxmlformats.org/officeDocument/2006/relationships/slide" Target="../slides/slide172.xml"/><Relationship Id="rId2" Type="http://schemas.openxmlformats.org/officeDocument/2006/relationships/notesMaster" Target="../notesMasters/notesMaster1.xml"/></Relationships>

</file>

<file path=ppt/notesSlides/_rels/notesSlide173.xml.rels><?xml version="1.0" encoding="UTF-8"?>
<Relationships xmlns="http://schemas.openxmlformats.org/package/2006/relationships"><Relationship Id="rId1" Type="http://schemas.openxmlformats.org/officeDocument/2006/relationships/slide" Target="../slides/slide173.xml"/><Relationship Id="rId2" Type="http://schemas.openxmlformats.org/officeDocument/2006/relationships/notesMaster" Target="../notesMasters/notesMaster1.xml"/></Relationships>

</file>

<file path=ppt/notesSlides/_rels/notesSlide174.xml.rels><?xml version="1.0" encoding="UTF-8"?>
<Relationships xmlns="http://schemas.openxmlformats.org/package/2006/relationships"><Relationship Id="rId1" Type="http://schemas.openxmlformats.org/officeDocument/2006/relationships/slide" Target="../slides/slide174.xml"/><Relationship Id="rId2" Type="http://schemas.openxmlformats.org/officeDocument/2006/relationships/notesMaster" Target="../notesMasters/notesMaster1.xml"/></Relationships>

</file>

<file path=ppt/notesSlides/_rels/notesSlide175.xml.rels><?xml version="1.0" encoding="UTF-8"?>
<Relationships xmlns="http://schemas.openxmlformats.org/package/2006/relationships"><Relationship Id="rId1" Type="http://schemas.openxmlformats.org/officeDocument/2006/relationships/slide" Target="../slides/slide175.xml"/><Relationship Id="rId2" Type="http://schemas.openxmlformats.org/officeDocument/2006/relationships/notesMaster" Target="../notesMasters/notesMaster1.xml"/></Relationships>

</file>

<file path=ppt/notesSlides/_rels/notesSlide176.xml.rels><?xml version="1.0" encoding="UTF-8"?>
<Relationships xmlns="http://schemas.openxmlformats.org/package/2006/relationships"><Relationship Id="rId1" Type="http://schemas.openxmlformats.org/officeDocument/2006/relationships/slide" Target="../slides/slide176.xml"/><Relationship Id="rId2" Type="http://schemas.openxmlformats.org/officeDocument/2006/relationships/notesMaster" Target="../notesMasters/notesMaster1.xml"/></Relationships>

</file>

<file path=ppt/notesSlides/_rels/notesSlide177.xml.rels><?xml version="1.0" encoding="UTF-8"?>
<Relationships xmlns="http://schemas.openxmlformats.org/package/2006/relationships"><Relationship Id="rId1" Type="http://schemas.openxmlformats.org/officeDocument/2006/relationships/slide" Target="../slides/slide177.xml"/><Relationship Id="rId2" Type="http://schemas.openxmlformats.org/officeDocument/2006/relationships/notesMaster" Target="../notesMasters/notesMaster1.xml"/></Relationships>

</file>

<file path=ppt/notesSlides/_rels/notesSlide178.xml.rels><?xml version="1.0" encoding="UTF-8"?>
<Relationships xmlns="http://schemas.openxmlformats.org/package/2006/relationships"><Relationship Id="rId1" Type="http://schemas.openxmlformats.org/officeDocument/2006/relationships/slide" Target="../slides/slide178.xml"/><Relationship Id="rId2" Type="http://schemas.openxmlformats.org/officeDocument/2006/relationships/notesMaster" Target="../notesMasters/notesMaster1.xml"/></Relationships>

</file>

<file path=ppt/notesSlides/_rels/notesSlide179.xml.rels><?xml version="1.0" encoding="UTF-8"?>
<Relationships xmlns="http://schemas.openxmlformats.org/package/2006/relationships"><Relationship Id="rId1" Type="http://schemas.openxmlformats.org/officeDocument/2006/relationships/slide" Target="../slides/slide17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0.xml.rels><?xml version="1.0" encoding="UTF-8"?>
<Relationships xmlns="http://schemas.openxmlformats.org/package/2006/relationships"><Relationship Id="rId1" Type="http://schemas.openxmlformats.org/officeDocument/2006/relationships/slide" Target="../slides/slide180.xml"/><Relationship Id="rId2" Type="http://schemas.openxmlformats.org/officeDocument/2006/relationships/notesMaster" Target="../notesMasters/notesMaster1.xml"/></Relationships>

</file>

<file path=ppt/notesSlides/_rels/notesSlide181.xml.rels><?xml version="1.0" encoding="UTF-8"?>
<Relationships xmlns="http://schemas.openxmlformats.org/package/2006/relationships"><Relationship Id="rId1" Type="http://schemas.openxmlformats.org/officeDocument/2006/relationships/slide" Target="../slides/slide181.xml"/><Relationship Id="rId2" Type="http://schemas.openxmlformats.org/officeDocument/2006/relationships/notesMaster" Target="../notesMasters/notesMaster1.xml"/></Relationships>

</file>

<file path=ppt/notesSlides/_rels/notesSlide182.xml.rels><?xml version="1.0" encoding="UTF-8"?>
<Relationships xmlns="http://schemas.openxmlformats.org/package/2006/relationships"><Relationship Id="rId1" Type="http://schemas.openxmlformats.org/officeDocument/2006/relationships/slide" Target="../slides/slide182.xml"/><Relationship Id="rId2" Type="http://schemas.openxmlformats.org/officeDocument/2006/relationships/notesMaster" Target="../notesMasters/notesMaster1.xml"/></Relationships>

</file>

<file path=ppt/notesSlides/_rels/notesSlide183.xml.rels><?xml version="1.0" encoding="UTF-8"?>
<Relationships xmlns="http://schemas.openxmlformats.org/package/2006/relationships"><Relationship Id="rId1" Type="http://schemas.openxmlformats.org/officeDocument/2006/relationships/slide" Target="../slides/slide183.xml"/><Relationship Id="rId2" Type="http://schemas.openxmlformats.org/officeDocument/2006/relationships/notesMaster" Target="../notesMasters/notesMaster1.xml"/></Relationships>

</file>

<file path=ppt/notesSlides/_rels/notesSlide184.xml.rels><?xml version="1.0" encoding="UTF-8"?>
<Relationships xmlns="http://schemas.openxmlformats.org/package/2006/relationships"><Relationship Id="rId1" Type="http://schemas.openxmlformats.org/officeDocument/2006/relationships/slide" Target="../slides/slide184.xml"/><Relationship Id="rId2" Type="http://schemas.openxmlformats.org/officeDocument/2006/relationships/notesMaster" Target="../notesMasters/notesMaster1.xml"/></Relationships>

</file>

<file path=ppt/notesSlides/_rels/notesSlide185.xml.rels><?xml version="1.0" encoding="UTF-8"?>
<Relationships xmlns="http://schemas.openxmlformats.org/package/2006/relationships"><Relationship Id="rId1" Type="http://schemas.openxmlformats.org/officeDocument/2006/relationships/slide" Target="../slides/slide185.xml"/><Relationship Id="rId2" Type="http://schemas.openxmlformats.org/officeDocument/2006/relationships/notesMaster" Target="../notesMasters/notesMaster1.xml"/></Relationships>

</file>

<file path=ppt/notesSlides/_rels/notesSlide186.xml.rels><?xml version="1.0" encoding="UTF-8"?>
<Relationships xmlns="http://schemas.openxmlformats.org/package/2006/relationships"><Relationship Id="rId1" Type="http://schemas.openxmlformats.org/officeDocument/2006/relationships/slide" Target="../slides/slide186.xml"/><Relationship Id="rId2" Type="http://schemas.openxmlformats.org/officeDocument/2006/relationships/notesMaster" Target="../notesMasters/notesMaster1.xml"/></Relationships>

</file>

<file path=ppt/notesSlides/_rels/notesSlide187.xml.rels><?xml version="1.0" encoding="UTF-8"?>
<Relationships xmlns="http://schemas.openxmlformats.org/package/2006/relationships"><Relationship Id="rId1" Type="http://schemas.openxmlformats.org/officeDocument/2006/relationships/slide" Target="../slides/slide187.xml"/><Relationship Id="rId2" Type="http://schemas.openxmlformats.org/officeDocument/2006/relationships/notesMaster" Target="../notesMasters/notesMaster1.xml"/></Relationships>

</file>

<file path=ppt/notesSlides/_rels/notesSlide188.xml.rels><?xml version="1.0" encoding="UTF-8"?>
<Relationships xmlns="http://schemas.openxmlformats.org/package/2006/relationships"><Relationship Id="rId1" Type="http://schemas.openxmlformats.org/officeDocument/2006/relationships/slide" Target="../slides/slide188.xml"/><Relationship Id="rId2" Type="http://schemas.openxmlformats.org/officeDocument/2006/relationships/notesMaster" Target="../notesMasters/notesMaster1.xml"/></Relationships>

</file>

<file path=ppt/notesSlides/_rels/notesSlide189.xml.rels><?xml version="1.0" encoding="UTF-8"?>
<Relationships xmlns="http://schemas.openxmlformats.org/package/2006/relationships"><Relationship Id="rId1" Type="http://schemas.openxmlformats.org/officeDocument/2006/relationships/slide" Target="../slides/slide18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0.xml.rels><?xml version="1.0" encoding="UTF-8"?>
<Relationships xmlns="http://schemas.openxmlformats.org/package/2006/relationships"><Relationship Id="rId1" Type="http://schemas.openxmlformats.org/officeDocument/2006/relationships/slide" Target="../slides/slide190.xml"/><Relationship Id="rId2" Type="http://schemas.openxmlformats.org/officeDocument/2006/relationships/notesMaster" Target="../notesMasters/notesMaster1.xml"/></Relationships>

</file>

<file path=ppt/notesSlides/_rels/notesSlide191.xml.rels><?xml version="1.0" encoding="UTF-8"?>
<Relationships xmlns="http://schemas.openxmlformats.org/package/2006/relationships"><Relationship Id="rId1" Type="http://schemas.openxmlformats.org/officeDocument/2006/relationships/slide" Target="../slides/slide191.xml"/><Relationship Id="rId2" Type="http://schemas.openxmlformats.org/officeDocument/2006/relationships/notesMaster" Target="../notesMasters/notesMaster1.xml"/></Relationships>

</file>

<file path=ppt/notesSlides/_rels/notesSlide192.xml.rels><?xml version="1.0" encoding="UTF-8"?>
<Relationships xmlns="http://schemas.openxmlformats.org/package/2006/relationships"><Relationship Id="rId1" Type="http://schemas.openxmlformats.org/officeDocument/2006/relationships/slide" Target="../slides/slide192.xml"/><Relationship Id="rId2" Type="http://schemas.openxmlformats.org/officeDocument/2006/relationships/notesMaster" Target="../notesMasters/notesMaster1.xml"/></Relationships>

</file>

<file path=ppt/notesSlides/_rels/notesSlide193.xml.rels><?xml version="1.0" encoding="UTF-8"?>
<Relationships xmlns="http://schemas.openxmlformats.org/package/2006/relationships"><Relationship Id="rId1" Type="http://schemas.openxmlformats.org/officeDocument/2006/relationships/slide" Target="../slides/slide193.xml"/><Relationship Id="rId2" Type="http://schemas.openxmlformats.org/officeDocument/2006/relationships/notesMaster" Target="../notesMasters/notesMaster1.xml"/></Relationships>

</file>

<file path=ppt/notesSlides/_rels/notesSlide194.xml.rels><?xml version="1.0" encoding="UTF-8"?>
<Relationships xmlns="http://schemas.openxmlformats.org/package/2006/relationships"><Relationship Id="rId1" Type="http://schemas.openxmlformats.org/officeDocument/2006/relationships/slide" Target="../slides/slide194.xml"/><Relationship Id="rId2" Type="http://schemas.openxmlformats.org/officeDocument/2006/relationships/notesMaster" Target="../notesMasters/notesMaster1.xml"/></Relationships>

</file>

<file path=ppt/notesSlides/_rels/notesSlide195.xml.rels><?xml version="1.0" encoding="UTF-8"?>
<Relationships xmlns="http://schemas.openxmlformats.org/package/2006/relationships"><Relationship Id="rId1" Type="http://schemas.openxmlformats.org/officeDocument/2006/relationships/slide" Target="../slides/slide195.xml"/><Relationship Id="rId2" Type="http://schemas.openxmlformats.org/officeDocument/2006/relationships/notesMaster" Target="../notesMasters/notesMaster1.xml"/></Relationships>

</file>

<file path=ppt/notesSlides/_rels/notesSlide196.xml.rels><?xml version="1.0" encoding="UTF-8"?>
<Relationships xmlns="http://schemas.openxmlformats.org/package/2006/relationships"><Relationship Id="rId1" Type="http://schemas.openxmlformats.org/officeDocument/2006/relationships/slide" Target="../slides/slide196.xml"/><Relationship Id="rId2" Type="http://schemas.openxmlformats.org/officeDocument/2006/relationships/notesMaster" Target="../notesMasters/notesMaster1.xml"/></Relationships>

</file>

<file path=ppt/notesSlides/_rels/notesSlide197.xml.rels><?xml version="1.0" encoding="UTF-8"?>
<Relationships xmlns="http://schemas.openxmlformats.org/package/2006/relationships"><Relationship Id="rId1" Type="http://schemas.openxmlformats.org/officeDocument/2006/relationships/slide" Target="../slides/slide197.xml"/><Relationship Id="rId2" Type="http://schemas.openxmlformats.org/officeDocument/2006/relationships/notesMaster" Target="../notesMasters/notesMaster1.xml"/></Relationships>

</file>

<file path=ppt/notesSlides/_rels/notesSlide198.xml.rels><?xml version="1.0" encoding="UTF-8"?>
<Relationships xmlns="http://schemas.openxmlformats.org/package/2006/relationships"><Relationship Id="rId1" Type="http://schemas.openxmlformats.org/officeDocument/2006/relationships/slide" Target="../slides/slide198.xml"/><Relationship Id="rId2" Type="http://schemas.openxmlformats.org/officeDocument/2006/relationships/notesMaster" Target="../notesMasters/notesMaster1.xml"/></Relationships>

</file>

<file path=ppt/notesSlides/_rels/notesSlide199.xml.rels><?xml version="1.0" encoding="UTF-8"?>
<Relationships xmlns="http://schemas.openxmlformats.org/package/2006/relationships"><Relationship Id="rId1" Type="http://schemas.openxmlformats.org/officeDocument/2006/relationships/slide" Target="../slides/slide19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00.xml.rels><?xml version="1.0" encoding="UTF-8"?>
<Relationships xmlns="http://schemas.openxmlformats.org/package/2006/relationships"><Relationship Id="rId1" Type="http://schemas.openxmlformats.org/officeDocument/2006/relationships/slide" Target="../slides/slide200.xml"/><Relationship Id="rId2" Type="http://schemas.openxmlformats.org/officeDocument/2006/relationships/notesMaster" Target="../notesMasters/notesMaster1.xml"/></Relationships>

</file>

<file path=ppt/notesSlides/_rels/notesSlide201.xml.rels><?xml version="1.0" encoding="UTF-8"?>
<Relationships xmlns="http://schemas.openxmlformats.org/package/2006/relationships"><Relationship Id="rId1" Type="http://schemas.openxmlformats.org/officeDocument/2006/relationships/slide" Target="../slides/slide201.xml"/><Relationship Id="rId2" Type="http://schemas.openxmlformats.org/officeDocument/2006/relationships/notesMaster" Target="../notesMasters/notesMaster1.xml"/></Relationships>

</file>

<file path=ppt/notesSlides/_rels/notesSlide202.xml.rels><?xml version="1.0" encoding="UTF-8"?>
<Relationships xmlns="http://schemas.openxmlformats.org/package/2006/relationships"><Relationship Id="rId1" Type="http://schemas.openxmlformats.org/officeDocument/2006/relationships/slide" Target="../slides/slide202.xml"/><Relationship Id="rId2" Type="http://schemas.openxmlformats.org/officeDocument/2006/relationships/notesMaster" Target="../notesMasters/notesMaster1.xml"/></Relationships>

</file>

<file path=ppt/notesSlides/_rels/notesSlide203.xml.rels><?xml version="1.0" encoding="UTF-8"?>
<Relationships xmlns="http://schemas.openxmlformats.org/package/2006/relationships"><Relationship Id="rId1" Type="http://schemas.openxmlformats.org/officeDocument/2006/relationships/slide" Target="../slides/slide20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a:p>
        </p:txBody>
      </p:sp>
      <p:sp>
        <p:nvSpPr>
          <p:cNvPr id="97" name="Shape 97"/>
          <p:cNvSpPr/>
          <p:nvPr>
            <p:ph type="body" sz="quarter" idx="1"/>
          </p:nvPr>
        </p:nvSpPr>
        <p:spPr>
          <a:prstGeom prst="rect">
            <a:avLst/>
          </a:prstGeom>
        </p:spPr>
        <p:txBody>
          <a:bodyPr/>
          <a:lstStyle/>
          <a:p>
            <a:pPr>
              <a:defRPr b="1"/>
            </a:pPr>
            <a:r>
              <a:t>1 – The Evolution of The Mountain – 1920’s – Today</a:t>
            </a:r>
          </a:p>
          <a:p>
            <a:pPr/>
            <a:r>
              <a:t>How long has The Mtn been here – Millions of years… </a:t>
            </a:r>
            <a:r>
              <a:rPr i="1"/>
              <a:t>smile</a:t>
            </a:r>
            <a:endParaRPr i="1"/>
          </a:p>
          <a:p>
            <a:pPr/>
            <a:r>
              <a:t>But as a camp – since the 1920’s and it’s a rich history  -- get to that in a few minutes</a:t>
            </a:r>
          </a:p>
          <a:p>
            <a:pPr/>
            <a:r>
              <a:t>First, though, is the background of how Unitarian Universalists ended up here in very early 1979</a:t>
            </a:r>
          </a:p>
          <a:p>
            <a:pPr/>
            <a:r>
              <a:t>Starting in the mid-1970’s, the Southeast UU Summer Institute was being held at Radford University in Radford, VA. Until 2016 it was either there or a few miles away at Virginia Tech University in Blacksburg. But starting in 2016, SUUSI moved to Western Carolina University in Cullowhee, NC a move that was first attempted in 1975 INSTEAD of going to Radford, but Western Carolina wasn’t ready for a conference of that size nor had available dates when it needed to be held. It is hoped SUUSI will be there a long time. If it can it will facilitate more connections between SUUSI and The Mountain.</a:t>
            </a:r>
          </a:p>
          <a:p>
            <a:pPr/>
            <a:r>
              <a:t>But back to 1976 when a discussion one evening among SUUSI core staff led to the conclusion that SUUSI was so important for our children as they made key connections with other UU kids. One person then said that SUUSI week was just not enough and what was needed was a summer UU Youth Camp in the Southeast in addition to SUUSI.</a:t>
            </a:r>
          </a:p>
          <a:p>
            <a:pPr/>
            <a:r>
              <a:t>That spark grew into a big blaze that led to the SUUSI Board deciding they would invest in this effort and they established a Camp &amp; Conference Center Committee to explore this whole concept – the Conference Center piece being added as people realized we should not think only about youth – but also adults and families. Later the goal was expanded to include YEAR-ROUND operations if at all possible.</a:t>
            </a:r>
          </a:p>
          <a:p>
            <a:pPr/>
            <a:r>
              <a:t>SUUSI provided funding to make this all work and a key element was a major market research study of every 15</a:t>
            </a:r>
            <a:r>
              <a:rPr baseline="30000"/>
              <a:t>th</a:t>
            </a:r>
            <a:r>
              <a:t> UU in the then 106 Southeast congregations plus a separate effort to request input from congregational leadership in those congregations in the Southeast. Information learned included where their youth went to camps, if retreats were held by congregations and adult workshops that their people attended. Then the emphasis shifted to where to locate a camp and conference center and whether people would be inclined to attend programming there and support such an effort financially. </a:t>
            </a:r>
          </a:p>
          <a:p>
            <a:pPr/>
            <a:r>
              <a:t>When that research study was completed there was overwhelming support for the effort and agreement that a facility should be in the mountains of Northeast GA or Western NC.</a:t>
            </a:r>
          </a:p>
          <a:p>
            <a:pPr/>
            <a:r>
              <a:t>The Committee made a decision to search for an existing facility so that all of this could happen more quickly. There were only three camps available – one in North Central GA was not looked at as the travel access was not as desirable but one in Bat Cave, NC and the Highlands facility were visited with conclusion that </a:t>
            </a:r>
            <a:r>
              <a:rPr b="1"/>
              <a:t>it met all of the criteria that were hoped for.</a:t>
            </a:r>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defRPr b="1"/>
            </a:pPr>
            <a:r>
              <a:t>11- </a:t>
            </a:r>
            <a:r>
              <a:rPr b="0"/>
              <a:t>Early look at what is called the ASCENDER Home today. This was built by the Parry’s early on – providing multiple uses: sleeping quarters, kitchen dining, etc. This picture shows the side that faces today’s paved road.</a:t>
            </a:r>
            <a:endParaRPr b="0"/>
          </a:p>
          <a:p>
            <a:pPr/>
            <a:r>
              <a:t>World War II essentially led to the ending of this first camp. In the late 40’s the Parry Family eventually built the structure now called EMERSON for their own family to use. The 50’s found Maude older and her energy just wasn’t there. It likely was mostly unused in those years and eventually was put on the market.</a:t>
            </a:r>
          </a:p>
          <a:p>
            <a:pPr/>
            <a:r>
              <a:t>Ben Wax worked at the YMCA in Baton Rouge, LA and his dream was to own and run a boys camp in the mountains of North Carolina. That led him to the Highlands area in the mid-1950’s and his searching included driving down Rte 106 from Highlands toward Scaly Mtn Village and then turning around and came back up and saw off to the right a mountain that looked to have great views and so started searching for a way to get to the top of it and succeeded – not sure what kind of road there was.</a:t>
            </a:r>
          </a:p>
          <a:p>
            <a:pPr/>
            <a:r>
              <a:t>That trip led to the purchase of the property from the Parry family and the creation of much of what exists at The Mountain today.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hape 676"/>
          <p:cNvSpPr/>
          <p:nvPr>
            <p:ph type="sldImg"/>
          </p:nvPr>
        </p:nvSpPr>
        <p:spPr>
          <a:prstGeom prst="rect">
            <a:avLst/>
          </a:prstGeom>
        </p:spPr>
        <p:txBody>
          <a:bodyPr/>
          <a:lstStyle/>
          <a:p>
            <a:pPr/>
          </a:p>
        </p:txBody>
      </p:sp>
      <p:sp>
        <p:nvSpPr>
          <p:cNvPr id="677" name="Shape 677"/>
          <p:cNvSpPr/>
          <p:nvPr>
            <p:ph type="body" sz="quarter" idx="1"/>
          </p:nvPr>
        </p:nvSpPr>
        <p:spPr>
          <a:prstGeom prst="rect">
            <a:avLst/>
          </a:prstGeom>
        </p:spPr>
        <p:txBody>
          <a:bodyPr/>
          <a:lstStyle/>
          <a:p>
            <a:pPr/>
            <a:r>
              <a:t>144- Upgrading The Mountain – A decision was made in 1982 to construct a major new building next door to the office – it would be to house the Directors, and provide additional office space. Step one was to remove the cabin that was on the site where the new structure would stand.</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p>
            <a:pPr/>
            <a:r>
              <a:t>145- This picture shows us starting to move that cabin across the parking lot to the base of the other parking lot, where today it is called Milestone. An oak tree needed to be taken down to allow the cabin to be moved and a slice of it was sent to the Clemson School of Forestry who indicated it was 420 years old. You can look at it on the back wall of the Commons.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r>
              <a:t>146- Construction of the building was again supervised by Steve Carter and designed by architect Bill Moore from Asheville.</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Shape 693"/>
          <p:cNvSpPr/>
          <p:nvPr>
            <p:ph type="sldImg"/>
          </p:nvPr>
        </p:nvSpPr>
        <p:spPr>
          <a:prstGeom prst="rect">
            <a:avLst/>
          </a:prstGeom>
        </p:spPr>
        <p:txBody>
          <a:bodyPr/>
          <a:lstStyle/>
          <a:p>
            <a:pPr/>
          </a:p>
        </p:txBody>
      </p:sp>
      <p:sp>
        <p:nvSpPr>
          <p:cNvPr id="694" name="Shape 694"/>
          <p:cNvSpPr/>
          <p:nvPr>
            <p:ph type="body" sz="quarter" idx="1"/>
          </p:nvPr>
        </p:nvSpPr>
        <p:spPr>
          <a:prstGeom prst="rect">
            <a:avLst/>
          </a:prstGeom>
        </p:spPr>
        <p:txBody>
          <a:bodyPr/>
          <a:lstStyle/>
          <a:p>
            <a:pPr/>
            <a:r>
              <a:t>147-This shows the new office and Director’s home completed in 1984.</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p>
            <a:pPr/>
            <a:r>
              <a:t>148- At the base of The Mountain the original stable that had been used as Arts &amp; Crafts space was completely stripped down to just roof and foundation.</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149- It was rebuilt to include staff housing, bathrooms, arts &amp; crafts and garage spaces.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Shape 710"/>
          <p:cNvSpPr/>
          <p:nvPr>
            <p:ph type="sldImg"/>
          </p:nvPr>
        </p:nvSpPr>
        <p:spPr>
          <a:prstGeom prst="rect">
            <a:avLst/>
          </a:prstGeom>
        </p:spPr>
        <p:txBody>
          <a:bodyPr/>
          <a:lstStyle/>
          <a:p>
            <a:pPr/>
          </a:p>
        </p:txBody>
      </p:sp>
      <p:sp>
        <p:nvSpPr>
          <p:cNvPr id="711" name="Shape 711"/>
          <p:cNvSpPr/>
          <p:nvPr>
            <p:ph type="body" sz="quarter" idx="1"/>
          </p:nvPr>
        </p:nvSpPr>
        <p:spPr>
          <a:prstGeom prst="rect">
            <a:avLst/>
          </a:prstGeom>
        </p:spPr>
        <p:txBody>
          <a:bodyPr/>
          <a:lstStyle/>
          <a:p>
            <a:pPr/>
            <a:r>
              <a:t>150- The fire ring opposite cabins 2 and 3 was made more accessible and welcoming.</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Shape 717"/>
          <p:cNvSpPr/>
          <p:nvPr>
            <p:ph type="sldImg"/>
          </p:nvPr>
        </p:nvSpPr>
        <p:spPr>
          <a:prstGeom prst="rect">
            <a:avLst/>
          </a:prstGeom>
        </p:spPr>
        <p:txBody>
          <a:bodyPr/>
          <a:lstStyle/>
          <a:p>
            <a:pPr/>
          </a:p>
        </p:txBody>
      </p:sp>
      <p:sp>
        <p:nvSpPr>
          <p:cNvPr id="718" name="Shape 718"/>
          <p:cNvSpPr/>
          <p:nvPr>
            <p:ph type="body" sz="quarter" idx="1"/>
          </p:nvPr>
        </p:nvSpPr>
        <p:spPr>
          <a:prstGeom prst="rect">
            <a:avLst/>
          </a:prstGeom>
        </p:spPr>
        <p:txBody>
          <a:bodyPr/>
          <a:lstStyle/>
          <a:p>
            <a:pPr/>
            <a:r>
              <a:t>151- One early Saturday morning in May, 1989, the original lodge caught fire from an electrical short in the attic above Bedroom # 6 – the original master bathroom of the Wax family. It was a major fire as the following pictures show….</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p>
            <a:pPr/>
            <a:r>
              <a:t>152</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hape 725"/>
          <p:cNvSpPr/>
          <p:nvPr>
            <p:ph type="sldImg"/>
          </p:nvPr>
        </p:nvSpPr>
        <p:spPr>
          <a:prstGeom prst="rect">
            <a:avLst/>
          </a:prstGeom>
        </p:spPr>
        <p:txBody>
          <a:bodyPr/>
          <a:lstStyle/>
          <a:p>
            <a:pPr/>
          </a:p>
        </p:txBody>
      </p:sp>
      <p:sp>
        <p:nvSpPr>
          <p:cNvPr id="726" name="Shape 726"/>
          <p:cNvSpPr/>
          <p:nvPr>
            <p:ph type="body" sz="quarter" idx="1"/>
          </p:nvPr>
        </p:nvSpPr>
        <p:spPr>
          <a:prstGeom prst="rect">
            <a:avLst/>
          </a:prstGeom>
        </p:spPr>
        <p:txBody>
          <a:bodyPr/>
          <a:lstStyle/>
          <a:p>
            <a:pPr/>
            <a:r>
              <a:t>153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defRPr b="1"/>
            </a:pPr>
            <a:r>
              <a:t>12 – </a:t>
            </a:r>
            <a:r>
              <a:rPr b="0"/>
              <a:t>The Ben and Polly Wax Family – Camp Highlander for Boys – 1956/7</a:t>
            </a:r>
            <a:endParaRPr b="0"/>
          </a:p>
          <a:p>
            <a:pPr/>
            <a:r>
              <a:t>This is their family –in front of the fireplace in the home they built on the edge of The Mountain which was named the Lodge when UUs bought the property. Both Ben and Polly have died but daughter Ann still lives in Highlands, and son, Ben Jr, resides in Asheville. We have relationships with both the Parry and Wax families.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p>
            <a:pPr/>
            <a:r>
              <a:t>154 – it was just awful – this beautiful building which had been so important to the Wax family who did so much to develop the physical plant of The Mountain.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Shape 735"/>
          <p:cNvSpPr/>
          <p:nvPr>
            <p:ph type="sldImg"/>
          </p:nvPr>
        </p:nvSpPr>
        <p:spPr>
          <a:prstGeom prst="rect">
            <a:avLst/>
          </a:prstGeom>
        </p:spPr>
        <p:txBody>
          <a:bodyPr/>
          <a:lstStyle/>
          <a:p>
            <a:pPr/>
          </a:p>
        </p:txBody>
      </p:sp>
      <p:sp>
        <p:nvSpPr>
          <p:cNvPr id="736" name="Shape 736"/>
          <p:cNvSpPr/>
          <p:nvPr>
            <p:ph type="body" sz="quarter" idx="1"/>
          </p:nvPr>
        </p:nvSpPr>
        <p:spPr>
          <a:prstGeom prst="rect">
            <a:avLst/>
          </a:prstGeom>
        </p:spPr>
        <p:txBody>
          <a:bodyPr/>
          <a:lstStyle/>
          <a:p>
            <a:pPr/>
            <a:r>
              <a:t>155 - But to go back to the significance of Sally Bellamy – again the lore of The Mtn has Sally Bellamy standing out by the deck during the fire saying “NOT MY DECK.” Amazingly, the fire stopped at the lodge wall that led to the deck, leaving it untouched, shown here with the new Lodge construction just underway.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r>
              <a:t>156 -The NEW Lodge--As hard as it was to deal with the loss of the original lodge it was quickly realized that there was an opportunity to construct a true lodge – 12 bedrooms, each with a bath, 4 public bathrooms, a library, housekeeping space, a large meeting room called the Great Room, etc. Plus this would be an up-to-date building code-wise.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p>
            <a:pPr/>
            <a:r>
              <a:t>157, 158, 159-These pictures show the progress and then what the whole place looks like including the fully accessible bedroom and bath.</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r>
              <a:t>158</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r>
              <a:t>159 – and the completed lodge from the entrance side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Shape 760"/>
          <p:cNvSpPr/>
          <p:nvPr>
            <p:ph type="sldImg"/>
          </p:nvPr>
        </p:nvSpPr>
        <p:spPr>
          <a:prstGeom prst="rect">
            <a:avLst/>
          </a:prstGeom>
        </p:spPr>
        <p:txBody>
          <a:bodyPr/>
          <a:lstStyle/>
          <a:p>
            <a:pPr/>
          </a:p>
        </p:txBody>
      </p:sp>
      <p:sp>
        <p:nvSpPr>
          <p:cNvPr id="761" name="Shape 761"/>
          <p:cNvSpPr/>
          <p:nvPr>
            <p:ph type="body" sz="quarter" idx="1"/>
          </p:nvPr>
        </p:nvSpPr>
        <p:spPr>
          <a:prstGeom prst="rect">
            <a:avLst/>
          </a:prstGeom>
        </p:spPr>
        <p:txBody>
          <a:bodyPr/>
          <a:lstStyle/>
          <a:p>
            <a:pPr/>
            <a:r>
              <a:t>160- and viewed from Chinquapin Mountain.</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a:p>
        </p:txBody>
      </p:sp>
      <p:sp>
        <p:nvSpPr>
          <p:cNvPr id="766" name="Shape 766"/>
          <p:cNvSpPr/>
          <p:nvPr>
            <p:ph type="body" sz="quarter" idx="1"/>
          </p:nvPr>
        </p:nvSpPr>
        <p:spPr>
          <a:prstGeom prst="rect">
            <a:avLst/>
          </a:prstGeom>
        </p:spPr>
        <p:txBody>
          <a:bodyPr/>
          <a:lstStyle/>
          <a:p>
            <a:pPr/>
            <a:r>
              <a:t>161- and from the air.</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Shape 770"/>
          <p:cNvSpPr/>
          <p:nvPr>
            <p:ph type="sldImg"/>
          </p:nvPr>
        </p:nvSpPr>
        <p:spPr>
          <a:prstGeom prst="rect">
            <a:avLst/>
          </a:prstGeom>
        </p:spPr>
        <p:txBody>
          <a:bodyPr/>
          <a:lstStyle/>
          <a:p>
            <a:pPr/>
          </a:p>
        </p:txBody>
      </p:sp>
      <p:sp>
        <p:nvSpPr>
          <p:cNvPr id="771" name="Shape 771"/>
          <p:cNvSpPr/>
          <p:nvPr>
            <p:ph type="body" sz="quarter" idx="1"/>
          </p:nvPr>
        </p:nvSpPr>
        <p:spPr>
          <a:prstGeom prst="rect">
            <a:avLst/>
          </a:prstGeom>
        </p:spPr>
        <p:txBody>
          <a:bodyPr/>
          <a:lstStyle/>
          <a:p>
            <a:pPr/>
            <a:r>
              <a:t>162 The Great Room</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r>
              <a:t>163- The Great Room set up for meetings.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20—at the edge of the White Oak parking lot this was used as arts &amp; crafts building probably by both Parrydise &amp; Highlander – today office space &amp; housing</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Shape 780"/>
          <p:cNvSpPr/>
          <p:nvPr>
            <p:ph type="sldImg"/>
          </p:nvPr>
        </p:nvSpPr>
        <p:spPr>
          <a:prstGeom prst="rect">
            <a:avLst/>
          </a:prstGeom>
        </p:spPr>
        <p:txBody>
          <a:bodyPr/>
          <a:lstStyle/>
          <a:p>
            <a:pPr/>
          </a:p>
        </p:txBody>
      </p:sp>
      <p:sp>
        <p:nvSpPr>
          <p:cNvPr id="781" name="Shape 781"/>
          <p:cNvSpPr/>
          <p:nvPr>
            <p:ph type="body" sz="quarter" idx="1"/>
          </p:nvPr>
        </p:nvSpPr>
        <p:spPr>
          <a:prstGeom prst="rect">
            <a:avLst/>
          </a:prstGeom>
        </p:spPr>
        <p:txBody>
          <a:bodyPr/>
          <a:lstStyle/>
          <a:p>
            <a:pPr/>
            <a:r>
              <a:t>164- a Lodge sleeping room.</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p>
            <a:pPr/>
            <a:r>
              <a:t>165 – one Lodge room with fully accessible bathroom.</a:t>
            </a:r>
          </a:p>
          <a:p>
            <a:pPr/>
          </a:p>
          <a:p>
            <a:pPr/>
            <a:r>
              <a:t>Now shifting gears…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r>
              <a:t>166 -This shows our Memorial Life Members board in the Dining Hall corridor.  There had been Memorial Memberships and a Memorial Plaque, but there wasn’t an actual Memorial Garden. </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Shape 798"/>
          <p:cNvSpPr/>
          <p:nvPr>
            <p:ph type="sldImg"/>
          </p:nvPr>
        </p:nvSpPr>
        <p:spPr>
          <a:prstGeom prst="rect">
            <a:avLst/>
          </a:prstGeom>
        </p:spPr>
        <p:txBody>
          <a:bodyPr/>
          <a:lstStyle/>
          <a:p>
            <a:pPr/>
          </a:p>
        </p:txBody>
      </p:sp>
      <p:sp>
        <p:nvSpPr>
          <p:cNvPr id="799" name="Shape 799"/>
          <p:cNvSpPr/>
          <p:nvPr>
            <p:ph type="body" sz="quarter" idx="1"/>
          </p:nvPr>
        </p:nvSpPr>
        <p:spPr>
          <a:prstGeom prst="rect">
            <a:avLst/>
          </a:prstGeom>
        </p:spPr>
        <p:txBody>
          <a:bodyPr/>
          <a:lstStyle/>
          <a:p>
            <a:pPr/>
            <a:r>
              <a:t>168 - Programmatic and Name Changes. In the late 90’s lots of potential changes were being looked at. It started with the REFUEL program – for young adults post high school. The Milestone Learning Center – offering programs about ethical decision making, and a Learning Center for Leadership. </a:t>
            </a:r>
          </a:p>
          <a:p>
            <a:pPr/>
            <a:r>
              <a:t>This led to various name changes – the formal name changed from Highlands Camp and Conference Center to The Mountain Retreat &amp; Learning Center, then to Centers – plural. These new initiatives did not last and so that led to one more name change with the last word, “Center” – singular, as it remains today.</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hape 804"/>
          <p:cNvSpPr/>
          <p:nvPr>
            <p:ph type="sldImg"/>
          </p:nvPr>
        </p:nvSpPr>
        <p:spPr>
          <a:prstGeom prst="rect">
            <a:avLst/>
          </a:prstGeom>
        </p:spPr>
        <p:txBody>
          <a:bodyPr/>
          <a:lstStyle/>
          <a:p>
            <a:pPr/>
          </a:p>
        </p:txBody>
      </p:sp>
      <p:sp>
        <p:nvSpPr>
          <p:cNvPr id="805" name="Shape 805"/>
          <p:cNvSpPr/>
          <p:nvPr>
            <p:ph type="body" sz="quarter" idx="1"/>
          </p:nvPr>
        </p:nvSpPr>
        <p:spPr>
          <a:prstGeom prst="rect">
            <a:avLst/>
          </a:prstGeom>
        </p:spPr>
        <p:txBody>
          <a:bodyPr/>
          <a:lstStyle/>
          <a:p>
            <a:pPr/>
            <a:r>
              <a:t>169- Buying The Cabbage Patch – vision of a Co-Housing Community. In late 1999 The Mountain raised $400,000 to purchase the 12 acres of land along Highway 106 and up to the athletic field and old stable. This property had been farmed for years to grow cabbage – a key cash crop of the mountains. A plan was in place to have it become a co-housing community, but it never became a reality. The land, however, has been a great addition providing a much better entrance to The Mountain and now is home to The Mountain’s Many Hands Peace Farm that provides many vegetables for use in the kitchen and flowers that adorn the dining hall. Chickens also are a part of this effort and they supply lots of eggs to the kitchen. The Farm staff does lots of innovative work!</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Shape 809"/>
          <p:cNvSpPr/>
          <p:nvPr>
            <p:ph type="sldImg"/>
          </p:nvPr>
        </p:nvSpPr>
        <p:spPr>
          <a:prstGeom prst="rect">
            <a:avLst/>
          </a:prstGeom>
        </p:spPr>
        <p:txBody>
          <a:bodyPr/>
          <a:lstStyle/>
          <a:p>
            <a:pPr/>
          </a:p>
        </p:txBody>
      </p:sp>
      <p:sp>
        <p:nvSpPr>
          <p:cNvPr id="810" name="Shape 810"/>
          <p:cNvSpPr/>
          <p:nvPr>
            <p:ph type="body" sz="quarter" idx="1"/>
          </p:nvPr>
        </p:nvSpPr>
        <p:spPr>
          <a:prstGeom prst="rect">
            <a:avLst/>
          </a:prstGeom>
        </p:spPr>
        <p:txBody>
          <a:bodyPr/>
          <a:lstStyle/>
          <a:p>
            <a:pPr/>
            <a:r>
              <a:t>170- More rebuilding--In the late 90’s/early 2000’s much more rebuilding was done, starting with the REC Hall</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Shape 815"/>
          <p:cNvSpPr/>
          <p:nvPr>
            <p:ph type="sldImg"/>
          </p:nvPr>
        </p:nvSpPr>
        <p:spPr>
          <a:prstGeom prst="rect">
            <a:avLst/>
          </a:prstGeom>
        </p:spPr>
        <p:txBody>
          <a:bodyPr/>
          <a:lstStyle/>
          <a:p>
            <a:pPr/>
          </a:p>
        </p:txBody>
      </p:sp>
      <p:sp>
        <p:nvSpPr>
          <p:cNvPr id="816" name="Shape 816"/>
          <p:cNvSpPr/>
          <p:nvPr>
            <p:ph type="body" sz="quarter" idx="1"/>
          </p:nvPr>
        </p:nvSpPr>
        <p:spPr>
          <a:prstGeom prst="rect">
            <a:avLst/>
          </a:prstGeom>
        </p:spPr>
        <p:txBody>
          <a:bodyPr/>
          <a:lstStyle/>
          <a:p>
            <a:pPr/>
            <a:r>
              <a:t>171- the 1920’s REC Hall was changed from one story to two, fully winterized and with a huge increase in programming space.</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p>
            <a:pPr/>
            <a:r>
              <a:t>172- adding a new entrance walkway with bathrooms on both levels – there had been none before.</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Shape 826"/>
          <p:cNvSpPr/>
          <p:nvPr>
            <p:ph type="sldImg"/>
          </p:nvPr>
        </p:nvSpPr>
        <p:spPr>
          <a:prstGeom prst="rect">
            <a:avLst/>
          </a:prstGeom>
        </p:spPr>
        <p:txBody>
          <a:bodyPr/>
          <a:lstStyle/>
          <a:p>
            <a:pPr/>
          </a:p>
        </p:txBody>
      </p:sp>
      <p:sp>
        <p:nvSpPr>
          <p:cNvPr id="827" name="Shape 827"/>
          <p:cNvSpPr/>
          <p:nvPr>
            <p:ph type="body" sz="quarter" idx="1"/>
          </p:nvPr>
        </p:nvSpPr>
        <p:spPr>
          <a:prstGeom prst="rect">
            <a:avLst/>
          </a:prstGeom>
        </p:spPr>
        <p:txBody>
          <a:bodyPr/>
          <a:lstStyle/>
          <a:p>
            <a:pPr/>
            <a:r>
              <a:t>173- Here is the lower REC Hall finished.</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Shape 831"/>
          <p:cNvSpPr/>
          <p:nvPr>
            <p:ph type="sldImg"/>
          </p:nvPr>
        </p:nvSpPr>
        <p:spPr>
          <a:prstGeom prst="rect">
            <a:avLst/>
          </a:prstGeom>
        </p:spPr>
        <p:txBody>
          <a:bodyPr/>
          <a:lstStyle/>
          <a:p>
            <a:pPr/>
          </a:p>
        </p:txBody>
      </p:sp>
      <p:sp>
        <p:nvSpPr>
          <p:cNvPr id="832" name="Shape 832"/>
          <p:cNvSpPr/>
          <p:nvPr>
            <p:ph type="body" sz="quarter" idx="1"/>
          </p:nvPr>
        </p:nvSpPr>
        <p:spPr>
          <a:prstGeom prst="rect">
            <a:avLst/>
          </a:prstGeom>
        </p:spPr>
        <p:txBody>
          <a:bodyPr/>
          <a:lstStyle/>
          <a:p>
            <a:pPr/>
            <a:r>
              <a:t>174- the original fireplace is still there.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21 – Lots of construction by the Wax’s with a dining hall/game room top of the list</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hape 836"/>
          <p:cNvSpPr/>
          <p:nvPr>
            <p:ph type="sldImg"/>
          </p:nvPr>
        </p:nvSpPr>
        <p:spPr>
          <a:prstGeom prst="rect">
            <a:avLst/>
          </a:prstGeom>
        </p:spPr>
        <p:txBody>
          <a:bodyPr/>
          <a:lstStyle/>
          <a:p>
            <a:pPr/>
          </a:p>
        </p:txBody>
      </p:sp>
      <p:sp>
        <p:nvSpPr>
          <p:cNvPr id="837" name="Shape 837"/>
          <p:cNvSpPr/>
          <p:nvPr>
            <p:ph type="body" sz="quarter" idx="1"/>
          </p:nvPr>
        </p:nvSpPr>
        <p:spPr>
          <a:prstGeom prst="rect">
            <a:avLst/>
          </a:prstGeom>
        </p:spPr>
        <p:txBody>
          <a:bodyPr/>
          <a:lstStyle/>
          <a:p>
            <a:pPr/>
            <a:r>
              <a:t>175- Tree House upstairs with an attic</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Shape 841"/>
          <p:cNvSpPr/>
          <p:nvPr>
            <p:ph type="sldImg"/>
          </p:nvPr>
        </p:nvSpPr>
        <p:spPr>
          <a:prstGeom prst="rect">
            <a:avLst/>
          </a:prstGeom>
        </p:spPr>
        <p:txBody>
          <a:bodyPr/>
          <a:lstStyle/>
          <a:p>
            <a:pPr/>
          </a:p>
        </p:txBody>
      </p:sp>
      <p:sp>
        <p:nvSpPr>
          <p:cNvPr id="842" name="Shape 842"/>
          <p:cNvSpPr/>
          <p:nvPr>
            <p:ph type="body" sz="quarter" idx="1"/>
          </p:nvPr>
        </p:nvSpPr>
        <p:spPr>
          <a:prstGeom prst="rect">
            <a:avLst/>
          </a:prstGeom>
        </p:spPr>
        <p:txBody>
          <a:bodyPr/>
          <a:lstStyle/>
          <a:p>
            <a:pPr/>
            <a:r>
              <a:t>177 – more of the construction upstairs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Shape 846"/>
          <p:cNvSpPr/>
          <p:nvPr>
            <p:ph type="sldImg"/>
          </p:nvPr>
        </p:nvSpPr>
        <p:spPr>
          <a:prstGeom prst="rect">
            <a:avLst/>
          </a:prstGeom>
        </p:spPr>
        <p:txBody>
          <a:bodyPr/>
          <a:lstStyle/>
          <a:p>
            <a:pPr/>
          </a:p>
        </p:txBody>
      </p:sp>
      <p:sp>
        <p:nvSpPr>
          <p:cNvPr id="847" name="Shape 847"/>
          <p:cNvSpPr/>
          <p:nvPr>
            <p:ph type="body" sz="quarter" idx="1"/>
          </p:nvPr>
        </p:nvSpPr>
        <p:spPr>
          <a:prstGeom prst="rect">
            <a:avLst/>
          </a:prstGeom>
        </p:spPr>
        <p:txBody>
          <a:bodyPr/>
          <a:lstStyle/>
          <a:p>
            <a:pPr/>
            <a:r>
              <a:t>178- The Tree House interior when it was finished.</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hape 851"/>
          <p:cNvSpPr/>
          <p:nvPr>
            <p:ph type="sldImg"/>
          </p:nvPr>
        </p:nvSpPr>
        <p:spPr>
          <a:prstGeom prst="rect">
            <a:avLst/>
          </a:prstGeom>
        </p:spPr>
        <p:txBody>
          <a:bodyPr/>
          <a:lstStyle/>
          <a:p>
            <a:pPr/>
          </a:p>
        </p:txBody>
      </p:sp>
      <p:sp>
        <p:nvSpPr>
          <p:cNvPr id="852" name="Shape 852"/>
          <p:cNvSpPr/>
          <p:nvPr>
            <p:ph type="body" sz="quarter" idx="1"/>
          </p:nvPr>
        </p:nvSpPr>
        <p:spPr>
          <a:prstGeom prst="rect">
            <a:avLst/>
          </a:prstGeom>
        </p:spPr>
        <p:txBody>
          <a:bodyPr/>
          <a:lstStyle/>
          <a:p>
            <a:pPr/>
            <a:r>
              <a:t>179- And hosting a program.</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Shape 856"/>
          <p:cNvSpPr/>
          <p:nvPr>
            <p:ph type="sldImg"/>
          </p:nvPr>
        </p:nvSpPr>
        <p:spPr>
          <a:prstGeom prst="rect">
            <a:avLst/>
          </a:prstGeom>
        </p:spPr>
        <p:txBody>
          <a:bodyPr/>
          <a:lstStyle/>
          <a:p>
            <a:pPr/>
          </a:p>
        </p:txBody>
      </p:sp>
      <p:sp>
        <p:nvSpPr>
          <p:cNvPr id="857" name="Shape 857"/>
          <p:cNvSpPr/>
          <p:nvPr>
            <p:ph type="body" sz="quarter" idx="1"/>
          </p:nvPr>
        </p:nvSpPr>
        <p:spPr>
          <a:prstGeom prst="rect">
            <a:avLst/>
          </a:prstGeom>
        </p:spPr>
        <p:txBody>
          <a:bodyPr/>
          <a:lstStyle/>
          <a:p>
            <a:pPr/>
            <a:r>
              <a:t>180- A large group gathering</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Shape 861"/>
          <p:cNvSpPr/>
          <p:nvPr>
            <p:ph type="sldImg"/>
          </p:nvPr>
        </p:nvSpPr>
        <p:spPr>
          <a:prstGeom prst="rect">
            <a:avLst/>
          </a:prstGeom>
        </p:spPr>
        <p:txBody>
          <a:bodyPr/>
          <a:lstStyle/>
          <a:p>
            <a:pPr/>
          </a:p>
        </p:txBody>
      </p:sp>
      <p:sp>
        <p:nvSpPr>
          <p:cNvPr id="862" name="Shape 862"/>
          <p:cNvSpPr/>
          <p:nvPr>
            <p:ph type="body" sz="quarter" idx="1"/>
          </p:nvPr>
        </p:nvSpPr>
        <p:spPr>
          <a:prstGeom prst="rect">
            <a:avLst/>
          </a:prstGeom>
        </p:spPr>
        <p:txBody>
          <a:bodyPr/>
          <a:lstStyle/>
          <a:p>
            <a:pPr/>
            <a:r>
              <a:t>182- A ramp was built to make the Tree House upstairs accessible.</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Shape 867"/>
          <p:cNvSpPr/>
          <p:nvPr>
            <p:ph type="sldImg"/>
          </p:nvPr>
        </p:nvSpPr>
        <p:spPr>
          <a:prstGeom prst="rect">
            <a:avLst/>
          </a:prstGeom>
        </p:spPr>
        <p:txBody>
          <a:bodyPr/>
          <a:lstStyle/>
          <a:p>
            <a:pPr/>
          </a:p>
        </p:txBody>
      </p:sp>
      <p:sp>
        <p:nvSpPr>
          <p:cNvPr id="868" name="Shape 868"/>
          <p:cNvSpPr/>
          <p:nvPr>
            <p:ph type="body" sz="quarter" idx="1"/>
          </p:nvPr>
        </p:nvSpPr>
        <p:spPr>
          <a:prstGeom prst="rect">
            <a:avLst/>
          </a:prstGeom>
        </p:spPr>
        <p:txBody>
          <a:bodyPr/>
          <a:lstStyle/>
          <a:p>
            <a:pPr/>
            <a:r>
              <a:t>183- Next, the Dining Hall building was remodeled, with a nicer entrance and accessible bathrooms.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Shape 873"/>
          <p:cNvSpPr/>
          <p:nvPr>
            <p:ph type="sldImg"/>
          </p:nvPr>
        </p:nvSpPr>
        <p:spPr>
          <a:prstGeom prst="rect">
            <a:avLst/>
          </a:prstGeom>
        </p:spPr>
        <p:txBody>
          <a:bodyPr/>
          <a:lstStyle/>
          <a:p>
            <a:pPr/>
          </a:p>
        </p:txBody>
      </p:sp>
      <p:sp>
        <p:nvSpPr>
          <p:cNvPr id="874" name="Shape 874"/>
          <p:cNvSpPr/>
          <p:nvPr>
            <p:ph type="body" sz="quarter" idx="1"/>
          </p:nvPr>
        </p:nvSpPr>
        <p:spPr>
          <a:prstGeom prst="rect">
            <a:avLst/>
          </a:prstGeom>
        </p:spPr>
        <p:txBody>
          <a:bodyPr/>
          <a:lstStyle/>
          <a:p>
            <a:pPr/>
            <a:r>
              <a:t>184- New ramps were built around the entrance side of the building, for better access.</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Shape 878"/>
          <p:cNvSpPr/>
          <p:nvPr>
            <p:ph type="sldImg"/>
          </p:nvPr>
        </p:nvSpPr>
        <p:spPr>
          <a:prstGeom prst="rect">
            <a:avLst/>
          </a:prstGeom>
        </p:spPr>
        <p:txBody>
          <a:bodyPr/>
          <a:lstStyle/>
          <a:p>
            <a:pPr/>
          </a:p>
        </p:txBody>
      </p:sp>
      <p:sp>
        <p:nvSpPr>
          <p:cNvPr id="879" name="Shape 879"/>
          <p:cNvSpPr/>
          <p:nvPr>
            <p:ph type="body" sz="quarter" idx="1"/>
          </p:nvPr>
        </p:nvSpPr>
        <p:spPr>
          <a:prstGeom prst="rect">
            <a:avLst/>
          </a:prstGeom>
        </p:spPr>
        <p:txBody>
          <a:bodyPr/>
          <a:lstStyle/>
          <a:p>
            <a:pPr/>
            <a:r>
              <a:t>185- This is the Commons Room, located at one end of the Dining Hall building…</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Shape 884"/>
          <p:cNvSpPr/>
          <p:nvPr>
            <p:ph type="sldImg"/>
          </p:nvPr>
        </p:nvSpPr>
        <p:spPr>
          <a:prstGeom prst="rect">
            <a:avLst/>
          </a:prstGeom>
        </p:spPr>
        <p:txBody>
          <a:bodyPr/>
          <a:lstStyle/>
          <a:p>
            <a:pPr/>
          </a:p>
        </p:txBody>
      </p:sp>
      <p:sp>
        <p:nvSpPr>
          <p:cNvPr id="885" name="Shape 885"/>
          <p:cNvSpPr/>
          <p:nvPr>
            <p:ph type="body" sz="quarter" idx="1"/>
          </p:nvPr>
        </p:nvSpPr>
        <p:spPr>
          <a:prstGeom prst="rect">
            <a:avLst/>
          </a:prstGeom>
        </p:spPr>
        <p:txBody>
          <a:bodyPr/>
          <a:lstStyle/>
          <a:p>
            <a:pPr/>
            <a:r>
              <a:t>186- With a Deck for use anytime, but especially social hour…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23 – not actually a 50’s shot but what that front of dining hall building looked like then</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Shape 890"/>
          <p:cNvSpPr/>
          <p:nvPr>
            <p:ph type="sldImg"/>
          </p:nvPr>
        </p:nvSpPr>
        <p:spPr>
          <a:prstGeom prst="rect">
            <a:avLst/>
          </a:prstGeom>
        </p:spPr>
        <p:txBody>
          <a:bodyPr/>
          <a:lstStyle/>
          <a:p>
            <a:pPr/>
          </a:p>
        </p:txBody>
      </p:sp>
      <p:sp>
        <p:nvSpPr>
          <p:cNvPr id="891" name="Shape 891"/>
          <p:cNvSpPr/>
          <p:nvPr>
            <p:ph type="body" sz="quarter" idx="1"/>
          </p:nvPr>
        </p:nvSpPr>
        <p:spPr>
          <a:prstGeom prst="rect">
            <a:avLst/>
          </a:prstGeom>
        </p:spPr>
        <p:txBody>
          <a:bodyPr/>
          <a:lstStyle/>
          <a:p>
            <a:pPr/>
            <a:r>
              <a:t>187- And a nice playground close by for the little people.</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Shape 895"/>
          <p:cNvSpPr/>
          <p:nvPr>
            <p:ph type="sldImg"/>
          </p:nvPr>
        </p:nvSpPr>
        <p:spPr>
          <a:prstGeom prst="rect">
            <a:avLst/>
          </a:prstGeom>
        </p:spPr>
        <p:txBody>
          <a:bodyPr/>
          <a:lstStyle/>
          <a:p>
            <a:pPr/>
          </a:p>
        </p:txBody>
      </p:sp>
      <p:sp>
        <p:nvSpPr>
          <p:cNvPr id="896" name="Shape 896"/>
          <p:cNvSpPr/>
          <p:nvPr>
            <p:ph type="body" sz="quarter" idx="1"/>
          </p:nvPr>
        </p:nvSpPr>
        <p:spPr>
          <a:prstGeom prst="rect">
            <a:avLst/>
          </a:prstGeom>
        </p:spPr>
        <p:txBody>
          <a:bodyPr/>
          <a:lstStyle/>
          <a:p>
            <a:pPr/>
            <a:r>
              <a:t> 188-  Upgrading of the cabins with new siding, windows, heat and insulation. </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Shape 900"/>
          <p:cNvSpPr/>
          <p:nvPr>
            <p:ph type="sldImg"/>
          </p:nvPr>
        </p:nvSpPr>
        <p:spPr>
          <a:prstGeom prst="rect">
            <a:avLst/>
          </a:prstGeom>
        </p:spPr>
        <p:txBody>
          <a:bodyPr/>
          <a:lstStyle/>
          <a:p>
            <a:pPr/>
          </a:p>
        </p:txBody>
      </p:sp>
      <p:sp>
        <p:nvSpPr>
          <p:cNvPr id="901" name="Shape 901"/>
          <p:cNvSpPr/>
          <p:nvPr>
            <p:ph type="body" sz="quarter" idx="1"/>
          </p:nvPr>
        </p:nvSpPr>
        <p:spPr>
          <a:prstGeom prst="rect">
            <a:avLst/>
          </a:prstGeom>
        </p:spPr>
        <p:txBody>
          <a:bodyPr/>
          <a:lstStyle/>
          <a:p>
            <a:pPr/>
            <a:r>
              <a:t>189- the painting crew was next</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Shape 906"/>
          <p:cNvSpPr/>
          <p:nvPr>
            <p:ph type="sldImg"/>
          </p:nvPr>
        </p:nvSpPr>
        <p:spPr>
          <a:prstGeom prst="rect">
            <a:avLst/>
          </a:prstGeom>
        </p:spPr>
        <p:txBody>
          <a:bodyPr/>
          <a:lstStyle/>
          <a:p>
            <a:pPr/>
          </a:p>
        </p:txBody>
      </p:sp>
      <p:sp>
        <p:nvSpPr>
          <p:cNvPr id="907" name="Shape 907"/>
          <p:cNvSpPr/>
          <p:nvPr>
            <p:ph type="body" sz="quarter" idx="1"/>
          </p:nvPr>
        </p:nvSpPr>
        <p:spPr>
          <a:prstGeom prst="rect">
            <a:avLst/>
          </a:prstGeom>
        </p:spPr>
        <p:txBody>
          <a:bodyPr/>
          <a:lstStyle/>
          <a:p>
            <a:pPr/>
            <a:r>
              <a:t>190- The result for cabins 13-20 was a bedroom with two beds for adult leaders or parents and then 8 bunk beds in the rest of the cabin.</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Shape 912"/>
          <p:cNvSpPr/>
          <p:nvPr>
            <p:ph type="sldImg"/>
          </p:nvPr>
        </p:nvSpPr>
        <p:spPr>
          <a:prstGeom prst="rect">
            <a:avLst/>
          </a:prstGeom>
        </p:spPr>
        <p:txBody>
          <a:bodyPr/>
          <a:lstStyle/>
          <a:p>
            <a:pPr/>
          </a:p>
        </p:txBody>
      </p:sp>
      <p:sp>
        <p:nvSpPr>
          <p:cNvPr id="913" name="Shape 913"/>
          <p:cNvSpPr/>
          <p:nvPr>
            <p:ph type="body" sz="quarter" idx="1"/>
          </p:nvPr>
        </p:nvSpPr>
        <p:spPr>
          <a:prstGeom prst="rect">
            <a:avLst/>
          </a:prstGeom>
        </p:spPr>
        <p:txBody>
          <a:bodyPr/>
          <a:lstStyle/>
          <a:p>
            <a:pPr/>
            <a:r>
              <a:t>191- the same kind of treatment for cabins 8-12 but they were divided in two -- had a 2</a:t>
            </a:r>
            <a:r>
              <a:rPr baseline="30000"/>
              <a:t>nd</a:t>
            </a:r>
            <a:r>
              <a:t> bathroom added and each half had 2 or 3 beds.</a:t>
            </a:r>
          </a:p>
          <a:p>
            <a:pPr/>
            <a:r>
              <a:t>Cabin 7 was made completely accessible – 2 bedrooms with each having 2 beds</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Shape 918"/>
          <p:cNvSpPr/>
          <p:nvPr>
            <p:ph type="sldImg"/>
          </p:nvPr>
        </p:nvSpPr>
        <p:spPr>
          <a:prstGeom prst="rect">
            <a:avLst/>
          </a:prstGeom>
        </p:spPr>
        <p:txBody>
          <a:bodyPr/>
          <a:lstStyle/>
          <a:p>
            <a:pPr/>
          </a:p>
        </p:txBody>
      </p:sp>
      <p:sp>
        <p:nvSpPr>
          <p:cNvPr id="919" name="Shape 919"/>
          <p:cNvSpPr/>
          <p:nvPr>
            <p:ph type="body" sz="quarter" idx="1"/>
          </p:nvPr>
        </p:nvSpPr>
        <p:spPr>
          <a:prstGeom prst="rect">
            <a:avLst/>
          </a:prstGeom>
        </p:spPr>
        <p:txBody>
          <a:bodyPr/>
          <a:lstStyle/>
          <a:p>
            <a:pPr/>
            <a:r>
              <a:t>192-Cabins 1-4 became 2 bedroom cabins with 2 baths plus a central living area with 2-4 bunks</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Shape 924"/>
          <p:cNvSpPr/>
          <p:nvPr>
            <p:ph type="sldImg"/>
          </p:nvPr>
        </p:nvSpPr>
        <p:spPr>
          <a:prstGeom prst="rect">
            <a:avLst/>
          </a:prstGeom>
        </p:spPr>
        <p:txBody>
          <a:bodyPr/>
          <a:lstStyle/>
          <a:p>
            <a:pPr/>
          </a:p>
        </p:txBody>
      </p:sp>
      <p:sp>
        <p:nvSpPr>
          <p:cNvPr id="925" name="Shape 925"/>
          <p:cNvSpPr/>
          <p:nvPr>
            <p:ph type="body" sz="quarter" idx="1"/>
          </p:nvPr>
        </p:nvSpPr>
        <p:spPr>
          <a:prstGeom prst="rect">
            <a:avLst/>
          </a:prstGeom>
        </p:spPr>
        <p:txBody>
          <a:bodyPr/>
          <a:lstStyle/>
          <a:p>
            <a:pPr/>
            <a:r>
              <a:t>193- Milestone and Emerson have double beds and twin beds and each with two bathrooms.</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Shape 929"/>
          <p:cNvSpPr/>
          <p:nvPr>
            <p:ph type="sldImg"/>
          </p:nvPr>
        </p:nvSpPr>
        <p:spPr>
          <a:prstGeom prst="rect">
            <a:avLst/>
          </a:prstGeom>
        </p:spPr>
        <p:txBody>
          <a:bodyPr/>
          <a:lstStyle/>
          <a:p>
            <a:pPr/>
          </a:p>
        </p:txBody>
      </p:sp>
      <p:sp>
        <p:nvSpPr>
          <p:cNvPr id="930" name="Shape 930"/>
          <p:cNvSpPr/>
          <p:nvPr>
            <p:ph type="body" sz="quarter" idx="1"/>
          </p:nvPr>
        </p:nvSpPr>
        <p:spPr>
          <a:prstGeom prst="rect">
            <a:avLst/>
          </a:prstGeom>
        </p:spPr>
        <p:txBody>
          <a:bodyPr/>
          <a:lstStyle/>
          <a:p>
            <a:pPr/>
            <a:r>
              <a:t>194, 195, - more views of Milestone</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Shape 933"/>
          <p:cNvSpPr/>
          <p:nvPr>
            <p:ph type="sldImg"/>
          </p:nvPr>
        </p:nvSpPr>
        <p:spPr>
          <a:prstGeom prst="rect">
            <a:avLst/>
          </a:prstGeom>
        </p:spPr>
        <p:txBody>
          <a:bodyPr/>
          <a:lstStyle/>
          <a:p>
            <a:pPr/>
          </a:p>
        </p:txBody>
      </p:sp>
      <p:sp>
        <p:nvSpPr>
          <p:cNvPr id="934" name="Shape 934"/>
          <p:cNvSpPr/>
          <p:nvPr>
            <p:ph type="body" sz="quarter" idx="1"/>
          </p:nvPr>
        </p:nvSpPr>
        <p:spPr>
          <a:prstGeom prst="rect">
            <a:avLst/>
          </a:prstGeom>
        </p:spPr>
        <p:txBody>
          <a:bodyPr/>
          <a:lstStyle/>
          <a:p>
            <a:pPr/>
            <a:r>
              <a:t>195- also Milestone</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hape 939"/>
          <p:cNvSpPr/>
          <p:nvPr>
            <p:ph type="sldImg"/>
          </p:nvPr>
        </p:nvSpPr>
        <p:spPr>
          <a:prstGeom prst="rect">
            <a:avLst/>
          </a:prstGeom>
        </p:spPr>
        <p:txBody>
          <a:bodyPr/>
          <a:lstStyle/>
          <a:p>
            <a:pPr/>
          </a:p>
        </p:txBody>
      </p:sp>
      <p:sp>
        <p:nvSpPr>
          <p:cNvPr id="940" name="Shape 940"/>
          <p:cNvSpPr/>
          <p:nvPr>
            <p:ph type="body" sz="quarter" idx="1"/>
          </p:nvPr>
        </p:nvSpPr>
        <p:spPr>
          <a:prstGeom prst="rect">
            <a:avLst/>
          </a:prstGeom>
        </p:spPr>
        <p:txBody>
          <a:bodyPr/>
          <a:lstStyle/>
          <a:p>
            <a:pPr/>
            <a:r>
              <a:t>196 -- And, the Tower – a constant since the 1920’s.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54 – Here’s what was seen in early 1979 as we took pictures to educate UUs across the Southeast and beyond:  an empty Dining Hall in one end of a building that had two parts to it with bathrooms in between</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Shape 945"/>
          <p:cNvSpPr/>
          <p:nvPr>
            <p:ph type="sldImg"/>
          </p:nvPr>
        </p:nvSpPr>
        <p:spPr>
          <a:prstGeom prst="rect">
            <a:avLst/>
          </a:prstGeom>
        </p:spPr>
        <p:txBody>
          <a:bodyPr/>
          <a:lstStyle/>
          <a:p>
            <a:pPr/>
          </a:p>
        </p:txBody>
      </p:sp>
      <p:sp>
        <p:nvSpPr>
          <p:cNvPr id="946" name="Shape 946"/>
          <p:cNvSpPr/>
          <p:nvPr>
            <p:ph type="body" sz="quarter" idx="1"/>
          </p:nvPr>
        </p:nvSpPr>
        <p:spPr>
          <a:prstGeom prst="rect">
            <a:avLst/>
          </a:prstGeom>
        </p:spPr>
        <p:txBody>
          <a:bodyPr/>
          <a:lstStyle/>
          <a:p>
            <a:pPr/>
            <a:r>
              <a:t>197 – a decision was made in the late 90’s to significantly rebuild the Tower and create a Chapel in the building behind it. </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Shape 951"/>
          <p:cNvSpPr/>
          <p:nvPr>
            <p:ph type="sldImg"/>
          </p:nvPr>
        </p:nvSpPr>
        <p:spPr>
          <a:prstGeom prst="rect">
            <a:avLst/>
          </a:prstGeom>
        </p:spPr>
        <p:txBody>
          <a:bodyPr/>
          <a:lstStyle/>
          <a:p>
            <a:pPr/>
          </a:p>
        </p:txBody>
      </p:sp>
      <p:sp>
        <p:nvSpPr>
          <p:cNvPr id="952" name="Shape 952"/>
          <p:cNvSpPr/>
          <p:nvPr>
            <p:ph type="body" sz="quarter" idx="1"/>
          </p:nvPr>
        </p:nvSpPr>
        <p:spPr>
          <a:prstGeom prst="rect">
            <a:avLst/>
          </a:prstGeom>
        </p:spPr>
        <p:txBody>
          <a:bodyPr/>
          <a:lstStyle/>
          <a:p>
            <a:pPr/>
            <a:r>
              <a:t>199- This involved adding insulation and heat to make new meeting spaces and office spaces.</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Shape 957"/>
          <p:cNvSpPr/>
          <p:nvPr>
            <p:ph type="sldImg"/>
          </p:nvPr>
        </p:nvSpPr>
        <p:spPr>
          <a:prstGeom prst="rect">
            <a:avLst/>
          </a:prstGeom>
        </p:spPr>
        <p:txBody>
          <a:bodyPr/>
          <a:lstStyle/>
          <a:p>
            <a:pPr/>
          </a:p>
        </p:txBody>
      </p:sp>
      <p:sp>
        <p:nvSpPr>
          <p:cNvPr id="958" name="Shape 958"/>
          <p:cNvSpPr/>
          <p:nvPr>
            <p:ph type="body" sz="quarter" idx="1"/>
          </p:nvPr>
        </p:nvSpPr>
        <p:spPr>
          <a:prstGeom prst="rect">
            <a:avLst/>
          </a:prstGeom>
        </p:spPr>
        <p:txBody>
          <a:bodyPr/>
          <a:lstStyle/>
          <a:p>
            <a:pPr/>
            <a:r>
              <a:t>201 - This is the finished Tower after the renovation.</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Shape 962"/>
          <p:cNvSpPr/>
          <p:nvPr>
            <p:ph type="sldImg"/>
          </p:nvPr>
        </p:nvSpPr>
        <p:spPr>
          <a:prstGeom prst="rect">
            <a:avLst/>
          </a:prstGeom>
        </p:spPr>
        <p:txBody>
          <a:bodyPr/>
          <a:lstStyle/>
          <a:p>
            <a:pPr/>
          </a:p>
        </p:txBody>
      </p:sp>
      <p:sp>
        <p:nvSpPr>
          <p:cNvPr id="963" name="Shape 963"/>
          <p:cNvSpPr/>
          <p:nvPr>
            <p:ph type="body" sz="quarter" idx="1"/>
          </p:nvPr>
        </p:nvSpPr>
        <p:spPr>
          <a:prstGeom prst="rect">
            <a:avLst/>
          </a:prstGeom>
        </p:spPr>
        <p:txBody>
          <a:bodyPr/>
          <a:lstStyle/>
          <a:p>
            <a:pPr/>
            <a:r>
              <a:t>202- And not just buildings being upgraded – also the water system. </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Shape 967"/>
          <p:cNvSpPr/>
          <p:nvPr>
            <p:ph type="sldImg"/>
          </p:nvPr>
        </p:nvSpPr>
        <p:spPr>
          <a:prstGeom prst="rect">
            <a:avLst/>
          </a:prstGeom>
        </p:spPr>
        <p:txBody>
          <a:bodyPr/>
          <a:lstStyle/>
          <a:p>
            <a:pPr/>
          </a:p>
        </p:txBody>
      </p:sp>
      <p:sp>
        <p:nvSpPr>
          <p:cNvPr id="968" name="Shape 968"/>
          <p:cNvSpPr/>
          <p:nvPr>
            <p:ph type="body" sz="quarter" idx="1"/>
          </p:nvPr>
        </p:nvSpPr>
        <p:spPr>
          <a:prstGeom prst="rect">
            <a:avLst/>
          </a:prstGeom>
        </p:spPr>
        <p:txBody>
          <a:bodyPr/>
          <a:lstStyle/>
          <a:p>
            <a:pPr/>
            <a:r>
              <a:t>203- Significant improvements to our three wells, the chlorination process…</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Shape 972"/>
          <p:cNvSpPr/>
          <p:nvPr>
            <p:ph type="sldImg"/>
          </p:nvPr>
        </p:nvSpPr>
        <p:spPr>
          <a:prstGeom prst="rect">
            <a:avLst/>
          </a:prstGeom>
        </p:spPr>
        <p:txBody>
          <a:bodyPr/>
          <a:lstStyle/>
          <a:p>
            <a:pPr/>
          </a:p>
        </p:txBody>
      </p:sp>
      <p:sp>
        <p:nvSpPr>
          <p:cNvPr id="973" name="Shape 973"/>
          <p:cNvSpPr/>
          <p:nvPr>
            <p:ph type="body" sz="quarter" idx="1"/>
          </p:nvPr>
        </p:nvSpPr>
        <p:spPr>
          <a:prstGeom prst="rect">
            <a:avLst/>
          </a:prstGeom>
        </p:spPr>
        <p:txBody>
          <a:bodyPr/>
          <a:lstStyle/>
          <a:p>
            <a:pPr/>
            <a:r>
              <a:t>204- And the automation of each well that is being used.</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Shape 978"/>
          <p:cNvSpPr/>
          <p:nvPr>
            <p:ph type="sldImg"/>
          </p:nvPr>
        </p:nvSpPr>
        <p:spPr>
          <a:prstGeom prst="rect">
            <a:avLst/>
          </a:prstGeom>
        </p:spPr>
        <p:txBody>
          <a:bodyPr/>
          <a:lstStyle/>
          <a:p>
            <a:pPr/>
          </a:p>
        </p:txBody>
      </p:sp>
      <p:sp>
        <p:nvSpPr>
          <p:cNvPr id="979" name="Shape 979"/>
          <p:cNvSpPr/>
          <p:nvPr>
            <p:ph type="body" sz="quarter" idx="1"/>
          </p:nvPr>
        </p:nvSpPr>
        <p:spPr>
          <a:prstGeom prst="rect">
            <a:avLst/>
          </a:prstGeom>
        </p:spPr>
        <p:txBody>
          <a:bodyPr/>
          <a:lstStyle/>
          <a:p>
            <a:pPr/>
            <a:r>
              <a:t>205 - The waste water treatment plant also went through improvements and the system is certified by the state.</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p>
            <a:pPr/>
            <a:r>
              <a:t>206- AND THE ROAD!!! The repaving of the road up The Mountain has made a huge difference. These projects were made possible thanks to two $100,000 gifts from generous Mountain donors.</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Shape 988"/>
          <p:cNvSpPr/>
          <p:nvPr>
            <p:ph type="sldImg"/>
          </p:nvPr>
        </p:nvSpPr>
        <p:spPr>
          <a:prstGeom prst="rect">
            <a:avLst/>
          </a:prstGeom>
        </p:spPr>
        <p:txBody>
          <a:bodyPr/>
          <a:lstStyle/>
          <a:p>
            <a:pPr/>
          </a:p>
        </p:txBody>
      </p:sp>
      <p:sp>
        <p:nvSpPr>
          <p:cNvPr id="989" name="Shape 989"/>
          <p:cNvSpPr/>
          <p:nvPr>
            <p:ph type="body" sz="quarter" idx="1"/>
          </p:nvPr>
        </p:nvSpPr>
        <p:spPr>
          <a:prstGeom prst="rect">
            <a:avLst/>
          </a:prstGeom>
        </p:spPr>
        <p:txBody>
          <a:bodyPr/>
          <a:lstStyle/>
          <a:p>
            <a:pPr/>
            <a:r>
              <a:t>207- And the beauty of The Mountain… Rhododendron both red and </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3" name="Shape 993"/>
          <p:cNvSpPr/>
          <p:nvPr>
            <p:ph type="sldImg"/>
          </p:nvPr>
        </p:nvSpPr>
        <p:spPr>
          <a:prstGeom prst="rect">
            <a:avLst/>
          </a:prstGeom>
        </p:spPr>
        <p:txBody>
          <a:bodyPr/>
          <a:lstStyle/>
          <a:p>
            <a:pPr/>
          </a:p>
        </p:txBody>
      </p:sp>
      <p:sp>
        <p:nvSpPr>
          <p:cNvPr id="994" name="Shape 994"/>
          <p:cNvSpPr/>
          <p:nvPr>
            <p:ph type="body" sz="quarter" idx="1"/>
          </p:nvPr>
        </p:nvSpPr>
        <p:spPr>
          <a:prstGeom prst="rect">
            <a:avLst/>
          </a:prstGeom>
        </p:spPr>
        <p:txBody>
          <a:bodyPr/>
          <a:lstStyle/>
          <a:p>
            <a:pPr/>
            <a:r>
              <a:t>white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55 – and a game room on the other end</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Shape 998"/>
          <p:cNvSpPr/>
          <p:nvPr>
            <p:ph type="sldImg"/>
          </p:nvPr>
        </p:nvSpPr>
        <p:spPr>
          <a:prstGeom prst="rect">
            <a:avLst/>
          </a:prstGeom>
        </p:spPr>
        <p:txBody>
          <a:bodyPr/>
          <a:lstStyle/>
          <a:p>
            <a:pPr/>
          </a:p>
        </p:txBody>
      </p:sp>
      <p:sp>
        <p:nvSpPr>
          <p:cNvPr id="999" name="Shape 999"/>
          <p:cNvSpPr/>
          <p:nvPr>
            <p:ph type="body" sz="quarter" idx="1"/>
          </p:nvPr>
        </p:nvSpPr>
        <p:spPr>
          <a:prstGeom prst="rect">
            <a:avLst/>
          </a:prstGeom>
        </p:spPr>
        <p:txBody>
          <a:bodyPr/>
          <a:lstStyle/>
          <a:p>
            <a:pPr/>
            <a:r>
              <a:t>209- and Mountain Laurel all over the place</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Shape 1003"/>
          <p:cNvSpPr/>
          <p:nvPr>
            <p:ph type="sldImg"/>
          </p:nvPr>
        </p:nvSpPr>
        <p:spPr>
          <a:prstGeom prst="rect">
            <a:avLst/>
          </a:prstGeom>
        </p:spPr>
        <p:txBody>
          <a:bodyPr/>
          <a:lstStyle/>
          <a:p>
            <a:pPr/>
          </a:p>
        </p:txBody>
      </p:sp>
      <p:sp>
        <p:nvSpPr>
          <p:cNvPr id="1004" name="Shape 1004"/>
          <p:cNvSpPr/>
          <p:nvPr>
            <p:ph type="body" sz="quarter" idx="1"/>
          </p:nvPr>
        </p:nvSpPr>
        <p:spPr>
          <a:prstGeom prst="rect">
            <a:avLst/>
          </a:prstGeom>
        </p:spPr>
        <p:txBody>
          <a:bodyPr/>
          <a:lstStyle/>
          <a:p>
            <a:pPr/>
            <a:r>
              <a:t>210- Lady Slippers,…</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Shape 1009"/>
          <p:cNvSpPr/>
          <p:nvPr>
            <p:ph type="sldImg"/>
          </p:nvPr>
        </p:nvSpPr>
        <p:spPr>
          <a:prstGeom prst="rect">
            <a:avLst/>
          </a:prstGeom>
        </p:spPr>
        <p:txBody>
          <a:bodyPr/>
          <a:lstStyle/>
          <a:p>
            <a:pPr/>
          </a:p>
        </p:txBody>
      </p:sp>
      <p:sp>
        <p:nvSpPr>
          <p:cNvPr id="1010" name="Shape 1010"/>
          <p:cNvSpPr/>
          <p:nvPr>
            <p:ph type="body" sz="quarter" idx="1"/>
          </p:nvPr>
        </p:nvSpPr>
        <p:spPr>
          <a:prstGeom prst="rect">
            <a:avLst/>
          </a:prstGeom>
        </p:spPr>
        <p:txBody>
          <a:bodyPr/>
          <a:lstStyle/>
          <a:p>
            <a:pPr/>
            <a:r>
              <a:t>And, the Orange Flame Azalea. In addition, but not pictured here, lots of smaller azalea bushes.</a:t>
            </a:r>
          </a:p>
          <a:p>
            <a:pPr/>
            <a:r>
              <a:t>Also not pictured, but a joy to be seen are the tiny pink blossoms on our 300-700 year-old White Oak trees. These blossoms precede the green leaves that blanket the whole mountain in green.</a:t>
            </a: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p>
          <a:p>
            <a:pPr/>
            <a:r>
              <a:t>And , the Orange Flame Azalea. </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Shape 1014"/>
          <p:cNvSpPr/>
          <p:nvPr>
            <p:ph type="sldImg"/>
          </p:nvPr>
        </p:nvSpPr>
        <p:spPr>
          <a:prstGeom prst="rect">
            <a:avLst/>
          </a:prstGeom>
        </p:spPr>
        <p:txBody>
          <a:bodyPr/>
          <a:lstStyle/>
          <a:p>
            <a:pPr/>
          </a:p>
        </p:txBody>
      </p:sp>
      <p:sp>
        <p:nvSpPr>
          <p:cNvPr id="1015" name="Shape 1015"/>
          <p:cNvSpPr/>
          <p:nvPr>
            <p:ph type="body" sz="quarter" idx="1"/>
          </p:nvPr>
        </p:nvSpPr>
        <p:spPr>
          <a:prstGeom prst="rect">
            <a:avLst/>
          </a:prstGeom>
        </p:spPr>
        <p:txBody>
          <a:bodyPr/>
          <a:lstStyle/>
          <a:p>
            <a:pPr/>
            <a:r>
              <a:t>212- And did we mention views – a few more -- Monkey Face</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Shape 1020"/>
          <p:cNvSpPr/>
          <p:nvPr>
            <p:ph type="sldImg"/>
          </p:nvPr>
        </p:nvSpPr>
        <p:spPr>
          <a:prstGeom prst="rect">
            <a:avLst/>
          </a:prstGeom>
        </p:spPr>
        <p:txBody>
          <a:bodyPr/>
          <a:lstStyle/>
          <a:p>
            <a:pPr/>
          </a:p>
        </p:txBody>
      </p:sp>
      <p:sp>
        <p:nvSpPr>
          <p:cNvPr id="1021" name="Shape 1021"/>
          <p:cNvSpPr/>
          <p:nvPr>
            <p:ph type="body" sz="quarter" idx="1"/>
          </p:nvPr>
        </p:nvSpPr>
        <p:spPr>
          <a:prstGeom prst="rect">
            <a:avLst/>
          </a:prstGeom>
        </p:spPr>
        <p:txBody>
          <a:bodyPr/>
          <a:lstStyle/>
          <a:p>
            <a:pPr/>
            <a:r>
              <a:t>213- The amazing cloud filled Blue Valley….</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Shape 1024"/>
          <p:cNvSpPr/>
          <p:nvPr>
            <p:ph type="sldImg"/>
          </p:nvPr>
        </p:nvSpPr>
        <p:spPr>
          <a:prstGeom prst="rect">
            <a:avLst/>
          </a:prstGeom>
        </p:spPr>
        <p:txBody>
          <a:bodyPr/>
          <a:lstStyle/>
          <a:p>
            <a:pPr/>
          </a:p>
        </p:txBody>
      </p:sp>
      <p:sp>
        <p:nvSpPr>
          <p:cNvPr id="1025" name="Shape 1025"/>
          <p:cNvSpPr/>
          <p:nvPr>
            <p:ph type="body" sz="quarter" idx="1"/>
          </p:nvPr>
        </p:nvSpPr>
        <p:spPr>
          <a:prstGeom prst="rect">
            <a:avLst/>
          </a:prstGeom>
        </p:spPr>
        <p:txBody>
          <a:bodyPr/>
          <a:lstStyle/>
          <a:p>
            <a:pPr/>
            <a:r>
              <a:t>214- Often right up to the edge of Meditation Rock.</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0" name="Shape 1030"/>
          <p:cNvSpPr/>
          <p:nvPr>
            <p:ph type="sldImg"/>
          </p:nvPr>
        </p:nvSpPr>
        <p:spPr>
          <a:prstGeom prst="rect">
            <a:avLst/>
          </a:prstGeom>
        </p:spPr>
        <p:txBody>
          <a:bodyPr/>
          <a:lstStyle/>
          <a:p>
            <a:pPr/>
          </a:p>
        </p:txBody>
      </p:sp>
      <p:sp>
        <p:nvSpPr>
          <p:cNvPr id="1031" name="Shape 1031"/>
          <p:cNvSpPr/>
          <p:nvPr>
            <p:ph type="body" sz="quarter" idx="1"/>
          </p:nvPr>
        </p:nvSpPr>
        <p:spPr>
          <a:prstGeom prst="rect">
            <a:avLst/>
          </a:prstGeom>
        </p:spPr>
        <p:txBody>
          <a:bodyPr/>
          <a:lstStyle/>
          <a:p>
            <a:pPr/>
            <a:r>
              <a:t>215- Fewer people get to see the winter beauty.</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Shape 1035"/>
          <p:cNvSpPr/>
          <p:nvPr>
            <p:ph type="sldImg"/>
          </p:nvPr>
        </p:nvSpPr>
        <p:spPr>
          <a:prstGeom prst="rect">
            <a:avLst/>
          </a:prstGeom>
        </p:spPr>
        <p:txBody>
          <a:bodyPr/>
          <a:lstStyle/>
          <a:p>
            <a:pPr/>
          </a:p>
        </p:txBody>
      </p:sp>
      <p:sp>
        <p:nvSpPr>
          <p:cNvPr id="1036" name="Shape 1036"/>
          <p:cNvSpPr/>
          <p:nvPr>
            <p:ph type="body" sz="quarter" idx="1"/>
          </p:nvPr>
        </p:nvSpPr>
        <p:spPr>
          <a:prstGeom prst="rect">
            <a:avLst/>
          </a:prstGeom>
        </p:spPr>
        <p:txBody>
          <a:bodyPr/>
          <a:lstStyle/>
          <a:p>
            <a:pPr/>
            <a:r>
              <a:t>216- And the White Oaks with no leaves in the fog.</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1" name="Shape 1041"/>
          <p:cNvSpPr/>
          <p:nvPr>
            <p:ph type="sldImg"/>
          </p:nvPr>
        </p:nvSpPr>
        <p:spPr>
          <a:prstGeom prst="rect">
            <a:avLst/>
          </a:prstGeom>
        </p:spPr>
        <p:txBody>
          <a:bodyPr/>
          <a:lstStyle/>
          <a:p>
            <a:pPr/>
          </a:p>
        </p:txBody>
      </p:sp>
      <p:sp>
        <p:nvSpPr>
          <p:cNvPr id="1042" name="Shape 1042"/>
          <p:cNvSpPr/>
          <p:nvPr>
            <p:ph type="body" sz="quarter" idx="1"/>
          </p:nvPr>
        </p:nvSpPr>
        <p:spPr>
          <a:prstGeom prst="rect">
            <a:avLst/>
          </a:prstGeom>
        </p:spPr>
        <p:txBody>
          <a:bodyPr/>
          <a:lstStyle/>
          <a:p>
            <a:pPr/>
            <a:r>
              <a:t>217- and lots of rainbows</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Shape 1046"/>
          <p:cNvSpPr/>
          <p:nvPr>
            <p:ph type="sldImg"/>
          </p:nvPr>
        </p:nvSpPr>
        <p:spPr>
          <a:prstGeom prst="rect">
            <a:avLst/>
          </a:prstGeom>
        </p:spPr>
        <p:txBody>
          <a:bodyPr/>
          <a:lstStyle/>
          <a:p>
            <a:pPr/>
          </a:p>
        </p:txBody>
      </p:sp>
      <p:sp>
        <p:nvSpPr>
          <p:cNvPr id="1047" name="Shape 1047"/>
          <p:cNvSpPr/>
          <p:nvPr>
            <p:ph type="body" sz="quarter" idx="1"/>
          </p:nvPr>
        </p:nvSpPr>
        <p:spPr>
          <a:prstGeom prst="rect">
            <a:avLst/>
          </a:prstGeom>
        </p:spPr>
        <p:txBody>
          <a:bodyPr/>
          <a:lstStyle/>
          <a:p>
            <a:pPr/>
            <a:r>
              <a:t>218- the early evening skies…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24 – the building of the cabins around the edge of the mountain – all bunkhouses but also with sinks and bathrooms because Ben Wax’s boys back home said that was their pet peeve with where they had previously gone to camp.  </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Shape 1051"/>
          <p:cNvSpPr/>
          <p:nvPr>
            <p:ph type="sldImg"/>
          </p:nvPr>
        </p:nvSpPr>
        <p:spPr>
          <a:prstGeom prst="rect">
            <a:avLst/>
          </a:prstGeom>
        </p:spPr>
        <p:txBody>
          <a:bodyPr/>
          <a:lstStyle/>
          <a:p>
            <a:pPr/>
          </a:p>
        </p:txBody>
      </p:sp>
      <p:sp>
        <p:nvSpPr>
          <p:cNvPr id="1052" name="Shape 1052"/>
          <p:cNvSpPr/>
          <p:nvPr>
            <p:ph type="body" sz="quarter" idx="1"/>
          </p:nvPr>
        </p:nvSpPr>
        <p:spPr>
          <a:prstGeom prst="rect">
            <a:avLst/>
          </a:prstGeom>
        </p:spPr>
        <p:txBody>
          <a:bodyPr/>
          <a:lstStyle/>
          <a:p>
            <a:pPr/>
            <a:r>
              <a:t>219- and end of day sunsets.</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Shape 1057"/>
          <p:cNvSpPr/>
          <p:nvPr>
            <p:ph type="sldImg"/>
          </p:nvPr>
        </p:nvSpPr>
        <p:spPr>
          <a:prstGeom prst="rect">
            <a:avLst/>
          </a:prstGeom>
        </p:spPr>
        <p:txBody>
          <a:bodyPr/>
          <a:lstStyle/>
          <a:p>
            <a:pPr/>
          </a:p>
        </p:txBody>
      </p:sp>
      <p:sp>
        <p:nvSpPr>
          <p:cNvPr id="1058" name="Shape 1058"/>
          <p:cNvSpPr/>
          <p:nvPr>
            <p:ph type="body" sz="quarter" idx="1"/>
          </p:nvPr>
        </p:nvSpPr>
        <p:spPr>
          <a:prstGeom prst="rect">
            <a:avLst/>
          </a:prstGeom>
        </p:spPr>
        <p:txBody>
          <a:bodyPr/>
          <a:lstStyle/>
          <a:p>
            <a:pPr/>
            <a:r>
              <a:t>220- Top it all off with a telescope view with no light interference.</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Shape 1063"/>
          <p:cNvSpPr/>
          <p:nvPr>
            <p:ph type="sldImg"/>
          </p:nvPr>
        </p:nvSpPr>
        <p:spPr>
          <a:prstGeom prst="rect">
            <a:avLst/>
          </a:prstGeom>
        </p:spPr>
        <p:txBody>
          <a:bodyPr/>
          <a:lstStyle/>
          <a:p>
            <a:pPr/>
          </a:p>
        </p:txBody>
      </p:sp>
      <p:sp>
        <p:nvSpPr>
          <p:cNvPr id="1064" name="Shape 1064"/>
          <p:cNvSpPr/>
          <p:nvPr>
            <p:ph type="body" sz="quarter" idx="1"/>
          </p:nvPr>
        </p:nvSpPr>
        <p:spPr>
          <a:prstGeom prst="rect">
            <a:avLst/>
          </a:prstGeom>
        </p:spPr>
        <p:txBody>
          <a:bodyPr/>
          <a:lstStyle/>
          <a:p>
            <a:pPr/>
            <a:r>
              <a:t>221- At our new entrance road our sign today says that this is a Unitarian Universalist Center but that ALL ARE WELCOME.</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Shape 1069"/>
          <p:cNvSpPr/>
          <p:nvPr>
            <p:ph type="sldImg"/>
          </p:nvPr>
        </p:nvSpPr>
        <p:spPr>
          <a:prstGeom prst="rect">
            <a:avLst/>
          </a:prstGeom>
        </p:spPr>
        <p:txBody>
          <a:bodyPr/>
          <a:lstStyle/>
          <a:p>
            <a:pPr/>
          </a:p>
        </p:txBody>
      </p:sp>
      <p:sp>
        <p:nvSpPr>
          <p:cNvPr id="1070" name="Shape 1070"/>
          <p:cNvSpPr/>
          <p:nvPr>
            <p:ph type="body" sz="quarter" idx="1"/>
          </p:nvPr>
        </p:nvSpPr>
        <p:spPr>
          <a:prstGeom prst="rect">
            <a:avLst/>
          </a:prstGeom>
        </p:spPr>
        <p:txBody>
          <a:bodyPr/>
          <a:lstStyle/>
          <a:p>
            <a:pPr/>
            <a:r>
              <a:t>222- This part of the history is dedicated to Lee Knight.</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4" name="Shape 1074"/>
          <p:cNvSpPr/>
          <p:nvPr>
            <p:ph type="sldImg"/>
          </p:nvPr>
        </p:nvSpPr>
        <p:spPr>
          <a:prstGeom prst="rect">
            <a:avLst/>
          </a:prstGeom>
        </p:spPr>
        <p:txBody>
          <a:bodyPr/>
          <a:lstStyle/>
          <a:p>
            <a:pPr/>
          </a:p>
        </p:txBody>
      </p:sp>
      <p:sp>
        <p:nvSpPr>
          <p:cNvPr id="1075" name="Shape 1075"/>
          <p:cNvSpPr/>
          <p:nvPr>
            <p:ph type="body" sz="quarter" idx="1"/>
          </p:nvPr>
        </p:nvSpPr>
        <p:spPr>
          <a:prstGeom prst="rect">
            <a:avLst/>
          </a:prstGeom>
        </p:spPr>
        <p:txBody>
          <a:bodyPr/>
          <a:lstStyle/>
          <a:p>
            <a:pPr/>
            <a:r>
              <a:t>223- Lee is the only person who has been a constant EVERY year since 1980 …</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Shape 1079"/>
          <p:cNvSpPr/>
          <p:nvPr>
            <p:ph type="sldImg"/>
          </p:nvPr>
        </p:nvSpPr>
        <p:spPr>
          <a:prstGeom prst="rect">
            <a:avLst/>
          </a:prstGeom>
        </p:spPr>
        <p:txBody>
          <a:bodyPr/>
          <a:lstStyle/>
          <a:p>
            <a:pPr/>
          </a:p>
        </p:txBody>
      </p:sp>
      <p:sp>
        <p:nvSpPr>
          <p:cNvPr id="1080" name="Shape 1080"/>
          <p:cNvSpPr/>
          <p:nvPr>
            <p:ph type="body" sz="quarter" idx="1"/>
          </p:nvPr>
        </p:nvSpPr>
        <p:spPr>
          <a:prstGeom prst="rect">
            <a:avLst/>
          </a:prstGeom>
        </p:spPr>
        <p:txBody>
          <a:bodyPr/>
          <a:lstStyle/>
          <a:p>
            <a:pPr/>
            <a:r>
              <a:t>226- And its people, including those living on the islands around South Carolina and Georgia.</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Shape 1085"/>
          <p:cNvSpPr/>
          <p:nvPr>
            <p:ph type="sldImg"/>
          </p:nvPr>
        </p:nvSpPr>
        <p:spPr>
          <a:prstGeom prst="rect">
            <a:avLst/>
          </a:prstGeom>
        </p:spPr>
        <p:txBody>
          <a:bodyPr/>
          <a:lstStyle/>
          <a:p>
            <a:pPr/>
          </a:p>
        </p:txBody>
      </p:sp>
      <p:sp>
        <p:nvSpPr>
          <p:cNvPr id="1086" name="Shape 1086"/>
          <p:cNvSpPr/>
          <p:nvPr>
            <p:ph type="body" sz="quarter" idx="1"/>
          </p:nvPr>
        </p:nvSpPr>
        <p:spPr>
          <a:prstGeom prst="rect">
            <a:avLst/>
          </a:prstGeom>
        </p:spPr>
        <p:txBody>
          <a:bodyPr/>
          <a:lstStyle/>
          <a:p>
            <a:pPr/>
            <a:r>
              <a:t>228- #2</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Shape 1090"/>
          <p:cNvSpPr/>
          <p:nvPr>
            <p:ph type="sldImg"/>
          </p:nvPr>
        </p:nvSpPr>
        <p:spPr>
          <a:prstGeom prst="rect">
            <a:avLst/>
          </a:prstGeom>
        </p:spPr>
        <p:txBody>
          <a:bodyPr/>
          <a:lstStyle/>
          <a:p>
            <a:pPr/>
          </a:p>
        </p:txBody>
      </p:sp>
      <p:sp>
        <p:nvSpPr>
          <p:cNvPr id="1091" name="Shape 1091"/>
          <p:cNvSpPr/>
          <p:nvPr>
            <p:ph type="body" sz="quarter" idx="1"/>
          </p:nvPr>
        </p:nvSpPr>
        <p:spPr>
          <a:prstGeom prst="rect">
            <a:avLst/>
          </a:prstGeom>
        </p:spPr>
        <p:txBody>
          <a:bodyPr/>
          <a:lstStyle/>
          <a:p>
            <a:pPr/>
            <a:r>
              <a:t>229- Telling his stories…</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Shape 1096"/>
          <p:cNvSpPr/>
          <p:nvPr>
            <p:ph type="sldImg"/>
          </p:nvPr>
        </p:nvSpPr>
        <p:spPr>
          <a:prstGeom prst="rect">
            <a:avLst/>
          </a:prstGeom>
        </p:spPr>
        <p:txBody>
          <a:bodyPr/>
          <a:lstStyle/>
          <a:p>
            <a:pPr/>
          </a:p>
        </p:txBody>
      </p:sp>
      <p:sp>
        <p:nvSpPr>
          <p:cNvPr id="1097" name="Shape 1097"/>
          <p:cNvSpPr/>
          <p:nvPr>
            <p:ph type="body" sz="quarter" idx="1"/>
          </p:nvPr>
        </p:nvSpPr>
        <p:spPr>
          <a:prstGeom prst="rect">
            <a:avLst/>
          </a:prstGeom>
        </p:spPr>
        <p:txBody>
          <a:bodyPr/>
          <a:lstStyle/>
          <a:p>
            <a:pPr/>
            <a:r>
              <a:t>232- Finally, we recognize those who have served as leaders of The Mountain’s Board of Trustees or as the Executive Directors, who lead the day-to-day operations of this place. The list is up-to-date as of May 2018. </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2" name="Shape 1102"/>
          <p:cNvSpPr/>
          <p:nvPr>
            <p:ph type="sldImg"/>
          </p:nvPr>
        </p:nvSpPr>
        <p:spPr>
          <a:prstGeom prst="rect">
            <a:avLst/>
          </a:prstGeom>
        </p:spPr>
        <p:txBody>
          <a:bodyPr/>
          <a:lstStyle/>
          <a:p>
            <a:pPr/>
          </a:p>
        </p:txBody>
      </p:sp>
      <p:sp>
        <p:nvSpPr>
          <p:cNvPr id="1103" name="Shape 1103"/>
          <p:cNvSpPr/>
          <p:nvPr>
            <p:ph type="body" sz="quarter" idx="1"/>
          </p:nvPr>
        </p:nvSpPr>
        <p:spPr>
          <a:prstGeom prst="rect">
            <a:avLst/>
          </a:prstGeom>
        </p:spPr>
        <p:txBody>
          <a:bodyPr/>
          <a:lstStyle/>
          <a:p>
            <a:pPr/>
            <a:r>
              <a:t>223- Roger Comstock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26 – note no road was built to the cabins at the time</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8" name="Shape 1108"/>
          <p:cNvSpPr/>
          <p:nvPr>
            <p:ph type="sldImg"/>
          </p:nvPr>
        </p:nvSpPr>
        <p:spPr>
          <a:prstGeom prst="rect">
            <a:avLst/>
          </a:prstGeom>
        </p:spPr>
        <p:txBody>
          <a:bodyPr/>
          <a:lstStyle/>
          <a:p>
            <a:pPr/>
          </a:p>
        </p:txBody>
      </p:sp>
      <p:sp>
        <p:nvSpPr>
          <p:cNvPr id="1109" name="Shape 1109"/>
          <p:cNvSpPr/>
          <p:nvPr>
            <p:ph type="body" sz="quarter" idx="1"/>
          </p:nvPr>
        </p:nvSpPr>
        <p:spPr>
          <a:prstGeom prst="rect">
            <a:avLst/>
          </a:prstGeom>
        </p:spPr>
        <p:txBody>
          <a:bodyPr/>
          <a:lstStyle/>
          <a:p>
            <a:pPr/>
            <a:r>
              <a:t>236- Jake Haun, Jr.</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Shape 1114"/>
          <p:cNvSpPr/>
          <p:nvPr>
            <p:ph type="sldImg"/>
          </p:nvPr>
        </p:nvSpPr>
        <p:spPr>
          <a:prstGeom prst="rect">
            <a:avLst/>
          </a:prstGeom>
        </p:spPr>
        <p:txBody>
          <a:bodyPr/>
          <a:lstStyle/>
          <a:p>
            <a:pPr/>
          </a:p>
        </p:txBody>
      </p:sp>
      <p:sp>
        <p:nvSpPr>
          <p:cNvPr id="1115" name="Shape 1115"/>
          <p:cNvSpPr/>
          <p:nvPr>
            <p:ph type="body" sz="quarter" idx="1"/>
          </p:nvPr>
        </p:nvSpPr>
        <p:spPr>
          <a:prstGeom prst="rect">
            <a:avLst/>
          </a:prstGeom>
        </p:spPr>
        <p:txBody>
          <a:bodyPr/>
          <a:lstStyle/>
          <a:p>
            <a:pPr/>
            <a:r>
              <a:t>238- Margaret Evans </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Shape 1120"/>
          <p:cNvSpPr/>
          <p:nvPr>
            <p:ph type="sldImg"/>
          </p:nvPr>
        </p:nvSpPr>
        <p:spPr>
          <a:prstGeom prst="rect">
            <a:avLst/>
          </a:prstGeom>
        </p:spPr>
        <p:txBody>
          <a:bodyPr/>
          <a:lstStyle/>
          <a:p>
            <a:pPr/>
          </a:p>
        </p:txBody>
      </p:sp>
      <p:sp>
        <p:nvSpPr>
          <p:cNvPr id="1121" name="Shape 1121"/>
          <p:cNvSpPr/>
          <p:nvPr>
            <p:ph type="body" sz="quarter" idx="1"/>
          </p:nvPr>
        </p:nvSpPr>
        <p:spPr>
          <a:prstGeom prst="rect">
            <a:avLst/>
          </a:prstGeom>
        </p:spPr>
        <p:txBody>
          <a:bodyPr/>
          <a:lstStyle/>
          <a:p>
            <a:pPr/>
            <a:r>
              <a:t>240- Walter Pirie</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Shape 1126"/>
          <p:cNvSpPr/>
          <p:nvPr>
            <p:ph type="sldImg"/>
          </p:nvPr>
        </p:nvSpPr>
        <p:spPr>
          <a:prstGeom prst="rect">
            <a:avLst/>
          </a:prstGeom>
        </p:spPr>
        <p:txBody>
          <a:bodyPr/>
          <a:lstStyle/>
          <a:p>
            <a:pPr/>
          </a:p>
        </p:txBody>
      </p:sp>
      <p:sp>
        <p:nvSpPr>
          <p:cNvPr id="1127" name="Shape 1127"/>
          <p:cNvSpPr/>
          <p:nvPr>
            <p:ph type="body" sz="quarter" idx="1"/>
          </p:nvPr>
        </p:nvSpPr>
        <p:spPr>
          <a:prstGeom prst="rect">
            <a:avLst/>
          </a:prstGeom>
        </p:spPr>
        <p:txBody>
          <a:bodyPr/>
          <a:lstStyle/>
          <a:p>
            <a:pPr/>
            <a:r>
              <a:t>241- Jim Littlefield</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2" name="Shape 1132"/>
          <p:cNvSpPr/>
          <p:nvPr>
            <p:ph type="sldImg"/>
          </p:nvPr>
        </p:nvSpPr>
        <p:spPr>
          <a:prstGeom prst="rect">
            <a:avLst/>
          </a:prstGeom>
        </p:spPr>
        <p:txBody>
          <a:bodyPr/>
          <a:lstStyle/>
          <a:p>
            <a:pPr/>
          </a:p>
        </p:txBody>
      </p:sp>
      <p:sp>
        <p:nvSpPr>
          <p:cNvPr id="1133" name="Shape 1133"/>
          <p:cNvSpPr/>
          <p:nvPr>
            <p:ph type="body" sz="quarter" idx="1"/>
          </p:nvPr>
        </p:nvSpPr>
        <p:spPr>
          <a:prstGeom prst="rect">
            <a:avLst/>
          </a:prstGeom>
        </p:spPr>
        <p:txBody>
          <a:bodyPr/>
          <a:lstStyle/>
          <a:p>
            <a:pPr/>
            <a:r>
              <a:t>243- Walt Hodges</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8" name="Shape 1138"/>
          <p:cNvSpPr/>
          <p:nvPr>
            <p:ph type="sldImg"/>
          </p:nvPr>
        </p:nvSpPr>
        <p:spPr>
          <a:prstGeom prst="rect">
            <a:avLst/>
          </a:prstGeom>
        </p:spPr>
        <p:txBody>
          <a:bodyPr/>
          <a:lstStyle/>
          <a:p>
            <a:pPr/>
          </a:p>
        </p:txBody>
      </p:sp>
      <p:sp>
        <p:nvSpPr>
          <p:cNvPr id="1139" name="Shape 1139"/>
          <p:cNvSpPr/>
          <p:nvPr>
            <p:ph type="body" sz="quarter" idx="1"/>
          </p:nvPr>
        </p:nvSpPr>
        <p:spPr>
          <a:prstGeom prst="rect">
            <a:avLst/>
          </a:prstGeom>
        </p:spPr>
        <p:txBody>
          <a:bodyPr/>
          <a:lstStyle/>
          <a:p>
            <a:pPr/>
            <a:r>
              <a:t>245- Allie Gooding</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4" name="Shape 1144"/>
          <p:cNvSpPr/>
          <p:nvPr>
            <p:ph type="sldImg"/>
          </p:nvPr>
        </p:nvSpPr>
        <p:spPr>
          <a:prstGeom prst="rect">
            <a:avLst/>
          </a:prstGeom>
        </p:spPr>
        <p:txBody>
          <a:bodyPr/>
          <a:lstStyle/>
          <a:p>
            <a:pPr/>
          </a:p>
        </p:txBody>
      </p:sp>
      <p:sp>
        <p:nvSpPr>
          <p:cNvPr id="1145" name="Shape 1145"/>
          <p:cNvSpPr/>
          <p:nvPr>
            <p:ph type="body" sz="quarter" idx="1"/>
          </p:nvPr>
        </p:nvSpPr>
        <p:spPr>
          <a:prstGeom prst="rect">
            <a:avLst/>
          </a:prstGeom>
        </p:spPr>
        <p:txBody>
          <a:bodyPr/>
          <a:lstStyle/>
          <a:p>
            <a:pPr/>
            <a:r>
              <a:t>246- Carole Light</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Shape 1150"/>
          <p:cNvSpPr/>
          <p:nvPr>
            <p:ph type="sldImg"/>
          </p:nvPr>
        </p:nvSpPr>
        <p:spPr>
          <a:prstGeom prst="rect">
            <a:avLst/>
          </a:prstGeom>
        </p:spPr>
        <p:txBody>
          <a:bodyPr/>
          <a:lstStyle/>
          <a:p>
            <a:pPr/>
          </a:p>
        </p:txBody>
      </p:sp>
      <p:sp>
        <p:nvSpPr>
          <p:cNvPr id="1151" name="Shape 1151"/>
          <p:cNvSpPr/>
          <p:nvPr>
            <p:ph type="body" sz="quarter" idx="1"/>
          </p:nvPr>
        </p:nvSpPr>
        <p:spPr>
          <a:prstGeom prst="rect">
            <a:avLst/>
          </a:prstGeom>
        </p:spPr>
        <p:txBody>
          <a:bodyPr/>
          <a:lstStyle/>
          <a:p>
            <a:pPr/>
            <a:r>
              <a:t>247-Lewis Walker</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6" name="Shape 1156"/>
          <p:cNvSpPr/>
          <p:nvPr>
            <p:ph type="sldImg"/>
          </p:nvPr>
        </p:nvSpPr>
        <p:spPr>
          <a:prstGeom prst="rect">
            <a:avLst/>
          </a:prstGeom>
        </p:spPr>
        <p:txBody>
          <a:bodyPr/>
          <a:lstStyle/>
          <a:p>
            <a:pPr/>
          </a:p>
        </p:txBody>
      </p:sp>
      <p:sp>
        <p:nvSpPr>
          <p:cNvPr id="1157" name="Shape 1157"/>
          <p:cNvSpPr/>
          <p:nvPr>
            <p:ph type="body" sz="quarter" idx="1"/>
          </p:nvPr>
        </p:nvSpPr>
        <p:spPr>
          <a:prstGeom prst="rect">
            <a:avLst/>
          </a:prstGeom>
        </p:spPr>
        <p:txBody>
          <a:bodyPr/>
          <a:lstStyle/>
          <a:p>
            <a:pPr/>
            <a:r>
              <a:t>248- Hildegarde Gray</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Shape 1162"/>
          <p:cNvSpPr/>
          <p:nvPr>
            <p:ph type="sldImg"/>
          </p:nvPr>
        </p:nvSpPr>
        <p:spPr>
          <a:prstGeom prst="rect">
            <a:avLst/>
          </a:prstGeom>
        </p:spPr>
        <p:txBody>
          <a:bodyPr/>
          <a:lstStyle/>
          <a:p>
            <a:pPr/>
          </a:p>
        </p:txBody>
      </p:sp>
      <p:sp>
        <p:nvSpPr>
          <p:cNvPr id="1163" name="Shape 1163"/>
          <p:cNvSpPr/>
          <p:nvPr>
            <p:ph type="body" sz="quarter" idx="1"/>
          </p:nvPr>
        </p:nvSpPr>
        <p:spPr>
          <a:prstGeom prst="rect">
            <a:avLst/>
          </a:prstGeom>
        </p:spPr>
        <p:txBody>
          <a:bodyPr/>
          <a:lstStyle/>
          <a:p>
            <a:pPr/>
            <a:r>
              <a:t>249- John Rakestraw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27 – The Waxes built their dream home ( we named it the lodge in 1979) – 5 BR, 3 baths, big family room and big living room – three of them with nice picture windows and fire places. </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8" name="Shape 1168"/>
          <p:cNvSpPr/>
          <p:nvPr>
            <p:ph type="sldImg"/>
          </p:nvPr>
        </p:nvSpPr>
        <p:spPr>
          <a:prstGeom prst="rect">
            <a:avLst/>
          </a:prstGeom>
        </p:spPr>
        <p:txBody>
          <a:bodyPr/>
          <a:lstStyle/>
          <a:p>
            <a:pPr/>
          </a:p>
        </p:txBody>
      </p:sp>
      <p:sp>
        <p:nvSpPr>
          <p:cNvPr id="1169" name="Shape 1169"/>
          <p:cNvSpPr/>
          <p:nvPr>
            <p:ph type="body" sz="quarter" idx="1"/>
          </p:nvPr>
        </p:nvSpPr>
        <p:spPr>
          <a:prstGeom prst="rect">
            <a:avLst/>
          </a:prstGeom>
        </p:spPr>
        <p:txBody>
          <a:bodyPr/>
          <a:lstStyle/>
          <a:p>
            <a:pPr/>
            <a:r>
              <a:t>250- Tony Stringer</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Shape 1174"/>
          <p:cNvSpPr/>
          <p:nvPr>
            <p:ph type="sldImg"/>
          </p:nvPr>
        </p:nvSpPr>
        <p:spPr>
          <a:prstGeom prst="rect">
            <a:avLst/>
          </a:prstGeom>
        </p:spPr>
        <p:txBody>
          <a:bodyPr/>
          <a:lstStyle/>
          <a:p>
            <a:pPr/>
          </a:p>
        </p:txBody>
      </p:sp>
      <p:sp>
        <p:nvSpPr>
          <p:cNvPr id="1175" name="Shape 1175"/>
          <p:cNvSpPr/>
          <p:nvPr>
            <p:ph type="body" sz="quarter" idx="1"/>
          </p:nvPr>
        </p:nvSpPr>
        <p:spPr>
          <a:prstGeom prst="rect">
            <a:avLst/>
          </a:prstGeom>
        </p:spPr>
        <p:txBody>
          <a:bodyPr/>
          <a:lstStyle/>
          <a:p>
            <a:pPr/>
            <a:r>
              <a:t>251-Trudy Deyle</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Shape 1180"/>
          <p:cNvSpPr/>
          <p:nvPr>
            <p:ph type="sldImg"/>
          </p:nvPr>
        </p:nvSpPr>
        <p:spPr>
          <a:prstGeom prst="rect">
            <a:avLst/>
          </a:prstGeom>
        </p:spPr>
        <p:txBody>
          <a:bodyPr/>
          <a:lstStyle/>
          <a:p>
            <a:pPr/>
          </a:p>
        </p:txBody>
      </p:sp>
      <p:sp>
        <p:nvSpPr>
          <p:cNvPr id="1181" name="Shape 1181"/>
          <p:cNvSpPr/>
          <p:nvPr>
            <p:ph type="body" sz="quarter" idx="1"/>
          </p:nvPr>
        </p:nvSpPr>
        <p:spPr>
          <a:prstGeom prst="rect">
            <a:avLst/>
          </a:prstGeom>
        </p:spPr>
        <p:txBody>
          <a:bodyPr/>
          <a:lstStyle/>
          <a:p>
            <a:pPr/>
            <a:r>
              <a:t>253- Marty Beech</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Shape 1186"/>
          <p:cNvSpPr/>
          <p:nvPr>
            <p:ph type="sldImg"/>
          </p:nvPr>
        </p:nvSpPr>
        <p:spPr>
          <a:prstGeom prst="rect">
            <a:avLst/>
          </a:prstGeom>
        </p:spPr>
        <p:txBody>
          <a:bodyPr/>
          <a:lstStyle/>
          <a:p>
            <a:pPr/>
          </a:p>
        </p:txBody>
      </p:sp>
      <p:sp>
        <p:nvSpPr>
          <p:cNvPr id="1187" name="Shape 1187"/>
          <p:cNvSpPr/>
          <p:nvPr>
            <p:ph type="body" sz="quarter" idx="1"/>
          </p:nvPr>
        </p:nvSpPr>
        <p:spPr>
          <a:prstGeom prst="rect">
            <a:avLst/>
          </a:prstGeom>
        </p:spPr>
        <p:txBody>
          <a:bodyPr/>
          <a:lstStyle/>
          <a:p>
            <a:pPr/>
            <a:r>
              <a:t>255- Linda Sterner</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2" name="Shape 1192"/>
          <p:cNvSpPr/>
          <p:nvPr>
            <p:ph type="sldImg"/>
          </p:nvPr>
        </p:nvSpPr>
        <p:spPr>
          <a:prstGeom prst="rect">
            <a:avLst/>
          </a:prstGeom>
        </p:spPr>
        <p:txBody>
          <a:bodyPr/>
          <a:lstStyle/>
          <a:p>
            <a:pPr/>
          </a:p>
        </p:txBody>
      </p:sp>
      <p:sp>
        <p:nvSpPr>
          <p:cNvPr id="1193" name="Shape 1193"/>
          <p:cNvSpPr/>
          <p:nvPr>
            <p:ph type="body" sz="quarter" idx="1"/>
          </p:nvPr>
        </p:nvSpPr>
        <p:spPr>
          <a:prstGeom prst="rect">
            <a:avLst/>
          </a:prstGeom>
        </p:spPr>
        <p:txBody>
          <a:bodyPr/>
          <a:lstStyle/>
          <a:p>
            <a:pPr/>
            <a:r>
              <a:t>256- Nathalie Bigord</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1" name="Shape 1201"/>
          <p:cNvSpPr/>
          <p:nvPr>
            <p:ph type="sldImg"/>
          </p:nvPr>
        </p:nvSpPr>
        <p:spPr>
          <a:prstGeom prst="rect">
            <a:avLst/>
          </a:prstGeom>
        </p:spPr>
        <p:txBody>
          <a:bodyPr/>
          <a:lstStyle/>
          <a:p>
            <a:pPr/>
          </a:p>
        </p:txBody>
      </p:sp>
      <p:sp>
        <p:nvSpPr>
          <p:cNvPr id="1202" name="Shape 1202"/>
          <p:cNvSpPr/>
          <p:nvPr>
            <p:ph type="body" sz="quarter" idx="1"/>
          </p:nvPr>
        </p:nvSpPr>
        <p:spPr>
          <a:prstGeom prst="rect">
            <a:avLst/>
          </a:prstGeom>
        </p:spPr>
        <p:txBody>
          <a:bodyPr/>
          <a:lstStyle/>
          <a:p>
            <a:pPr/>
            <a:r>
              <a:t>235- Mo Wheeler</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7" name="Shape 1207"/>
          <p:cNvSpPr/>
          <p:nvPr>
            <p:ph type="sldImg"/>
          </p:nvPr>
        </p:nvSpPr>
        <p:spPr>
          <a:prstGeom prst="rect">
            <a:avLst/>
          </a:prstGeom>
        </p:spPr>
        <p:txBody>
          <a:bodyPr/>
          <a:lstStyle/>
          <a:p>
            <a:pPr/>
          </a:p>
        </p:txBody>
      </p:sp>
      <p:sp>
        <p:nvSpPr>
          <p:cNvPr id="1208" name="Shape 1208"/>
          <p:cNvSpPr/>
          <p:nvPr>
            <p:ph type="body" sz="quarter" idx="1"/>
          </p:nvPr>
        </p:nvSpPr>
        <p:spPr>
          <a:prstGeom prst="rect">
            <a:avLst/>
          </a:prstGeom>
        </p:spPr>
        <p:txBody>
          <a:bodyPr/>
          <a:lstStyle/>
          <a:p>
            <a:pPr/>
            <a:r>
              <a:t>234- Larry Wheeler</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3" name="Shape 1213"/>
          <p:cNvSpPr/>
          <p:nvPr>
            <p:ph type="sldImg"/>
          </p:nvPr>
        </p:nvSpPr>
        <p:spPr>
          <a:prstGeom prst="rect">
            <a:avLst/>
          </a:prstGeom>
        </p:spPr>
        <p:txBody>
          <a:bodyPr/>
          <a:lstStyle/>
          <a:p>
            <a:pPr/>
          </a:p>
        </p:txBody>
      </p:sp>
      <p:sp>
        <p:nvSpPr>
          <p:cNvPr id="1214" name="Shape 1214"/>
          <p:cNvSpPr/>
          <p:nvPr>
            <p:ph type="body" sz="quarter" idx="1"/>
          </p:nvPr>
        </p:nvSpPr>
        <p:spPr>
          <a:prstGeom prst="rect">
            <a:avLst/>
          </a:prstGeom>
        </p:spPr>
        <p:txBody>
          <a:bodyPr/>
          <a:lstStyle/>
          <a:p>
            <a:pPr/>
            <a:r>
              <a:t>237- Ed Heath </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9" name="Shape 1219"/>
          <p:cNvSpPr/>
          <p:nvPr>
            <p:ph type="sldImg"/>
          </p:nvPr>
        </p:nvSpPr>
        <p:spPr>
          <a:prstGeom prst="rect">
            <a:avLst/>
          </a:prstGeom>
        </p:spPr>
        <p:txBody>
          <a:bodyPr/>
          <a:lstStyle/>
          <a:p>
            <a:pPr/>
          </a:p>
        </p:txBody>
      </p:sp>
      <p:sp>
        <p:nvSpPr>
          <p:cNvPr id="1220" name="Shape 1220"/>
          <p:cNvSpPr/>
          <p:nvPr>
            <p:ph type="body" sz="quarter" idx="1"/>
          </p:nvPr>
        </p:nvSpPr>
        <p:spPr>
          <a:prstGeom prst="rect">
            <a:avLst/>
          </a:prstGeom>
        </p:spPr>
        <p:txBody>
          <a:bodyPr/>
          <a:lstStyle/>
          <a:p>
            <a:pPr/>
            <a:r>
              <a:t>239- Gary Blaine  -</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4" name="Shape 1224"/>
          <p:cNvSpPr/>
          <p:nvPr>
            <p:ph type="sldImg"/>
          </p:nvPr>
        </p:nvSpPr>
        <p:spPr>
          <a:prstGeom prst="rect">
            <a:avLst/>
          </a:prstGeom>
        </p:spPr>
        <p:txBody>
          <a:bodyPr/>
          <a:lstStyle/>
          <a:p>
            <a:pPr/>
          </a:p>
        </p:txBody>
      </p:sp>
      <p:sp>
        <p:nvSpPr>
          <p:cNvPr id="1225" name="Shape 1225"/>
          <p:cNvSpPr/>
          <p:nvPr>
            <p:ph type="body" sz="quarter" idx="1"/>
          </p:nvPr>
        </p:nvSpPr>
        <p:spPr>
          <a:prstGeom prst="rect">
            <a:avLst/>
          </a:prstGeom>
        </p:spPr>
        <p:txBody>
          <a:bodyPr/>
          <a:lstStyle/>
          <a:p>
            <a:pPr/>
            <a:r>
              <a:t>242- Ian Denham, Carol Graves, Dean Zuch, Barbara Bowles—Interim Management Team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a:p>
        </p:txBody>
      </p:sp>
      <p:sp>
        <p:nvSpPr>
          <p:cNvPr id="106" name="Shape 106"/>
          <p:cNvSpPr/>
          <p:nvPr>
            <p:ph type="body" sz="quarter" idx="1"/>
          </p:nvPr>
        </p:nvSpPr>
        <p:spPr>
          <a:prstGeom prst="rect">
            <a:avLst/>
          </a:prstGeom>
        </p:spPr>
        <p:txBody>
          <a:bodyPr/>
          <a:lstStyle/>
          <a:p>
            <a:pPr>
              <a:defRPr b="1"/>
            </a:pPr>
            <a:r>
              <a:t>3 – Camp Parrydise   -- 1920’s to 50’s (THE FIRST CAMP HERE)</a:t>
            </a:r>
          </a:p>
          <a:p>
            <a:pPr/>
            <a:r>
              <a:t>Pictured here on the steps to the then tower are Maude &amp; Judge Parry and two others. The girls camp so named utilizing their last name. The girls, many from Atlanta, would take a train to Dillard, GA and then load their luggage onto an ox cart, while they walked along side to make the trek to the camp. It looks like there weren’t more than about 20-30 girls in camp at one time. (the walking business was learned in 2018 from a 90 year old former camper.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29 – this place made a real difference with heat, fireplaces and kitchen</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0" name="Shape 1230"/>
          <p:cNvSpPr/>
          <p:nvPr>
            <p:ph type="sldImg"/>
          </p:nvPr>
        </p:nvSpPr>
        <p:spPr>
          <a:prstGeom prst="rect">
            <a:avLst/>
          </a:prstGeom>
        </p:spPr>
        <p:txBody>
          <a:bodyPr/>
          <a:lstStyle/>
          <a:p>
            <a:pPr/>
          </a:p>
        </p:txBody>
      </p:sp>
      <p:sp>
        <p:nvSpPr>
          <p:cNvPr id="1231" name="Shape 1231"/>
          <p:cNvSpPr/>
          <p:nvPr>
            <p:ph type="body" sz="quarter" idx="1"/>
          </p:nvPr>
        </p:nvSpPr>
        <p:spPr>
          <a:prstGeom prst="rect">
            <a:avLst/>
          </a:prstGeom>
        </p:spPr>
        <p:txBody>
          <a:bodyPr/>
          <a:lstStyle/>
          <a:p>
            <a:pPr/>
            <a:r>
              <a:t>244- Tom Warth</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6" name="Shape 1236"/>
          <p:cNvSpPr/>
          <p:nvPr>
            <p:ph type="sldImg"/>
          </p:nvPr>
        </p:nvSpPr>
        <p:spPr>
          <a:prstGeom prst="rect">
            <a:avLst/>
          </a:prstGeom>
        </p:spPr>
        <p:txBody>
          <a:bodyPr/>
          <a:lstStyle/>
          <a:p>
            <a:pPr/>
          </a:p>
        </p:txBody>
      </p:sp>
      <p:sp>
        <p:nvSpPr>
          <p:cNvPr id="1237" name="Shape 1237"/>
          <p:cNvSpPr/>
          <p:nvPr>
            <p:ph type="body" sz="quarter" idx="1"/>
          </p:nvPr>
        </p:nvSpPr>
        <p:spPr>
          <a:prstGeom prst="rect">
            <a:avLst/>
          </a:prstGeom>
        </p:spPr>
        <p:txBody>
          <a:bodyPr/>
          <a:lstStyle/>
          <a:p>
            <a:pPr/>
            <a:r>
              <a:t>252- Lee Reading</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Shape 1242"/>
          <p:cNvSpPr/>
          <p:nvPr>
            <p:ph type="sldImg"/>
          </p:nvPr>
        </p:nvSpPr>
        <p:spPr>
          <a:prstGeom prst="rect">
            <a:avLst/>
          </a:prstGeom>
        </p:spPr>
        <p:txBody>
          <a:bodyPr/>
          <a:lstStyle/>
          <a:p>
            <a:pPr/>
          </a:p>
        </p:txBody>
      </p:sp>
      <p:sp>
        <p:nvSpPr>
          <p:cNvPr id="1243" name="Shape 1243"/>
          <p:cNvSpPr/>
          <p:nvPr>
            <p:ph type="body" sz="quarter" idx="1"/>
          </p:nvPr>
        </p:nvSpPr>
        <p:spPr>
          <a:prstGeom prst="rect">
            <a:avLst/>
          </a:prstGeom>
        </p:spPr>
        <p:txBody>
          <a:bodyPr/>
          <a:lstStyle/>
          <a:p>
            <a:pPr/>
            <a:r>
              <a:t>254- Ted Wisniewski</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Shape 1249"/>
          <p:cNvSpPr/>
          <p:nvPr>
            <p:ph type="sldImg"/>
          </p:nvPr>
        </p:nvSpPr>
        <p:spPr>
          <a:prstGeom prst="rect">
            <a:avLst/>
          </a:prstGeom>
        </p:spPr>
        <p:txBody>
          <a:bodyPr/>
          <a:lstStyle/>
          <a:p>
            <a:pPr/>
          </a:p>
        </p:txBody>
      </p:sp>
      <p:sp>
        <p:nvSpPr>
          <p:cNvPr id="1250" name="Shape 1250"/>
          <p:cNvSpPr/>
          <p:nvPr>
            <p:ph type="body" sz="quarter" idx="1"/>
          </p:nvPr>
        </p:nvSpPr>
        <p:spPr>
          <a:prstGeom prst="rect">
            <a:avLst/>
          </a:prstGeom>
        </p:spPr>
        <p:txBody>
          <a:bodyPr/>
          <a:lstStyle/>
          <a:p>
            <a:pPr/>
            <a:r>
              <a:t>257- Thank you! We invite you to visit our Heritage Corner, located at the entrance of The Commons and Dining Hall building, where you can find photo albums, stories, and historical artifacts. And do come visit often!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30 – the living room with three wonderful picture windows and a big fire place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33– Building the big lake was a huge project as the next few pictures show – here is the Lake #2 dam below which becomes the new lake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36– the dam nearing completion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defRPr b="1"/>
            </a:pPr>
            <a:r>
              <a:t>37 –</a:t>
            </a:r>
            <a:r>
              <a:rPr b="0"/>
              <a:t> back on top the views have always been a big deal –this Meditation Rock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38 – and from the highway it’s always fun to see the cabins on the edge of the cliffs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39 -- Yes, the first Camp Highlander was a boy’s camp but the horse instructors were female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43 – Arts and crafts a standard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44 – meals in the new dining hall – note the walls, not insulated until after we got here and am betting the windows were the same ones replaced by us in 2018!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45 –sleeping in the newly built cabins – didn’t stack the beds and same comments re insulation and windows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111"/>
          <p:cNvSpPr/>
          <p:nvPr>
            <p:ph type="sldImg"/>
          </p:nvPr>
        </p:nvSpPr>
        <p:spPr>
          <a:prstGeom prst="rect">
            <a:avLst/>
          </a:prstGeom>
        </p:spPr>
        <p:txBody>
          <a:bodyPr/>
          <a:lstStyle/>
          <a:p>
            <a:pPr/>
          </a:p>
        </p:txBody>
      </p:sp>
      <p:sp>
        <p:nvSpPr>
          <p:cNvPr id="112" name="Shape 112"/>
          <p:cNvSpPr/>
          <p:nvPr>
            <p:ph type="body" sz="quarter" idx="1"/>
          </p:nvPr>
        </p:nvSpPr>
        <p:spPr>
          <a:prstGeom prst="rect">
            <a:avLst/>
          </a:prstGeom>
        </p:spPr>
        <p:txBody>
          <a:bodyPr/>
          <a:lstStyle/>
          <a:p>
            <a:pPr>
              <a:defRPr b="1"/>
            </a:pPr>
            <a:r>
              <a:t>4 – </a:t>
            </a:r>
            <a:r>
              <a:rPr b="0"/>
              <a:t>more of a view and note the teepee – the girls slept in these – this one by the tower and it is known that others were located where the lodge is today.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48 – this trip was to Cherokee where they posed for a group picture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50 – note the brochure shows they were trying to rent the lodge and even some cabins in addition to their regular camp schedule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51--  here is a drawing showing all they had going on</a:t>
            </a:r>
          </a:p>
          <a:p>
            <a:pPr/>
            <a:r>
              <a:t>They built larger cabins 1-4 and had big bunkhouses there, but the feeling in looking at the place was that they had too many campers and weren’t particularly good stewards of the property – for example, lots of trails that shouldn’t have been where they were </a:t>
            </a:r>
          </a:p>
          <a:p>
            <a:pPr/>
            <a:r>
              <a:t>They finally realized in the early 70’s that they needed to move (more space, easier airport travel, etc.) and so they bought a place just outside Hendersonville where Camp Highlander still exists.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52 -- The next owners were planning a family resort called Country Mountain but it came about at a bad economic time and they folded in 1975. The property then reverted back to Pinecrest and was vacant for 4 years. But in their short time there they made some useful changes to the facilities – building 2 beautiful tennis courts at the base of the mountain replacing the big horse ring.  On top they put kitchenettes in cabins 3, 4 and what was 5 (now the office) and started converting some bunk houses to include a bedroom with a door for adults with kids in beds in the rest of the cabin.</a:t>
            </a:r>
          </a:p>
          <a:p>
            <a:pPr/>
            <a:r>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53 – When our Site Search Committee visited in Feb, 1979. The Committee went away saying YES -- this is the place! As site selection was finishing up  the leadership  distributed the very favorable formal market research study and the same strong results  from the congregational leadership study. Their sign was also noted as one that we could convert to our own use.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56 – the lake from the Highway 106 side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60–while down below there were the two very nice tennis Courts that Country Mountain had put in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57 – 1 story REC Hall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58- and the fire ring in front of 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61 – this is the beautiful April day with a meeting of the SUUSI Board and other key players held on Meditation Rock making the decision whether to move forward to buy the place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Shape 117"/>
          <p:cNvSpPr/>
          <p:nvPr>
            <p:ph type="sldImg"/>
          </p:nvPr>
        </p:nvSpPr>
        <p:spPr>
          <a:prstGeom prst="rect">
            <a:avLst/>
          </a:prstGeom>
        </p:spPr>
        <p:txBody>
          <a:bodyPr/>
          <a:lstStyle/>
          <a:p>
            <a:pPr/>
          </a:p>
        </p:txBody>
      </p:sp>
      <p:sp>
        <p:nvSpPr>
          <p:cNvPr id="118" name="Shape 118"/>
          <p:cNvSpPr/>
          <p:nvPr>
            <p:ph type="body" sz="quarter" idx="1"/>
          </p:nvPr>
        </p:nvSpPr>
        <p:spPr>
          <a:prstGeom prst="rect">
            <a:avLst/>
          </a:prstGeom>
        </p:spPr>
        <p:txBody>
          <a:bodyPr/>
          <a:lstStyle/>
          <a:p>
            <a:pPr>
              <a:defRPr b="1"/>
            </a:pPr>
            <a:r>
              <a:t>5- </a:t>
            </a:r>
            <a:r>
              <a:rPr b="0"/>
              <a:t>camper in front of her teepee: note how they allowed air in there during the day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62 – the groups sat for hours, finally deciding to move forward to buy the place. Soon thereafter Agreement to a $400,000 contract and the ball was rolling. Much support came from the Franklin UU Fellowship who were close to Highlands and particularly from Art &amp; Myrtle Lockwood who made themselves available and brought others along as well.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64 – Active fund raising soon started and thank you Charter Life Members who made sure it all happened!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65 – the first official event was Thanksgiving, 1979 as about 50 people huddled in the dining hall wearing outdoor clothing because no insulation and no heat. Turkeys were cooked in the Lodge, Emerson and the kitchen of the dining hall where one oven worked.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66 – In the months ahead agreement to a formal name:  HIGHLANDS CAMP &amp; CONFERENCE CENTER and informally, THE MOUNTAIN, with the latter quickly becoming what people used – and yes, the Country Mountain sign made it easy to layer over their wording.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67-  Later we invested in our own sign with views either direction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68 – again a view from Chinquapin Mtn of our special place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69 – And here from Jake Haun’s airplane – cabins 11-20 plus Riley</a:t>
            </a:r>
          </a:p>
          <a:p>
            <a:pPr/>
            <a:r>
              <a:t>As the 79-80 winter came we learned what it was like travel up and down our road in the snow – often people parking at the bottom and walking both ways using sleds to put their gear on. Plans for the first year of camp were in the works when we received a phone call early in 1980 from a movie production company looking for a camp that could serve as a site for a movie to be filmed in April and May of 1980</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70- Soon</a:t>
            </a:r>
            <a:r>
              <a:rPr b="1"/>
              <a:t> </a:t>
            </a:r>
            <a:r>
              <a:t>we found ourselves playing hosts to a CBS Television movie crew, lots of equipment, about 20 Western Carolina students who served as support staff for them. The movie was called “The Mating Season” where The Mountain became the Highlands Bird &amp; Nature Camp.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r>
              <a:t>72-This is the front of the then dining hall building. Of interest—after the movie played on CBS in 1980, the Highlands Post Office delivered six letters addressed to Highlands Bird &amp; Nature Camp from people wanting to attend a summer program to learn about birds and nature.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defRPr b="1"/>
            </a:pPr>
            <a:r>
              <a:t>74-</a:t>
            </a:r>
            <a:r>
              <a:rPr b="0"/>
              <a:t> once the movie crew was gone we got on with the prime reasons behind the whole concept of having this place. The next several pictures are from the early years’ summer programming – here, keeping the earth ball in the air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p>
            <a:pPr>
              <a:defRPr b="1"/>
            </a:pPr>
            <a:r>
              <a:t>4  – </a:t>
            </a:r>
            <a:r>
              <a:rPr b="0"/>
              <a:t>A later tower version with chestnut siding –shape-wise like the current tower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76- All sorts of things to do with a parachute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p>
            <a:pPr/>
            <a:r>
              <a:t>77, 78, 79-- Lots of people of all ages around the parachute in a sequence of 3 pictures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#2</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And #3</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80- Successfully catching the water balloon didn’t always work out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81-We had a horse program for the first 6-7 years – we had stables, a horse ring and a fenced pasture area</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83- Campfires at the REC Hall were popular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85- Fun camp nights – this is the popular Sr Hi Camp Air Band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86- Cabin Dress up night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87- The arts &amp; crafts program moved quickly to a stable that was remodeled for that purpose. Evelyn Carter built an amazing program!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defRPr b="1"/>
            </a:pPr>
            <a:r>
              <a:t>7-</a:t>
            </a:r>
            <a:r>
              <a:rPr b="0"/>
              <a:t>They gathered for camp fires on Meditation Rock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88- lots of creativity was shown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89- In the early 80’s the yellow bus was a big hit, again with many stories to be told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90- Pam Phelps –on the far left had a huge impact in building the very successful youth programs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91- A camp picture from the early 80’s with campers and counselors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92- Summer staff in the early 80’s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94- There were lots of adult programs that also took place in the summer. This is a break out group from Theology thru Biography led by Rev David Rankin – sitting outside the REC Hall above the fire ring.</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95- We had a minister of the week who always started with the Sunday morning service that drew people from Highlands as well. This slide shows Rev. Terry Sweetser, who served the UU Congregation of Atlanta at the time.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r>
              <a:t>96- Evening vespers were held – this one led by Rev Don Male on Meditation Rock, with Lee Knight playing his guitar.</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a:r>
              <a:t>99- and serving meals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a:r>
              <a:t>100- people of all ages have learned about the wildlife in the area – here, with some hesitation, getting up close to a large hawk.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p>
            <a:pPr/>
            <a:r>
              <a:t>16 – what the old REC Hall looked like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102- Pot Hole slide – a favorite all these years!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103- Here’s a group at the base of Glen Falls.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104-Day and night trips under Dry Falls.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105- 2nd falls at Glen Falls after lots of rain!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r>
              <a:t>106- Rainbow Falls – just down stream from…</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107-  Turtle Falls – 30 ft slide and then a 10 foot drop – both of these now in Gorges State Park</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108- Here she comes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109- and there she goes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r>
              <a:t>110- Lots of fun on our own lake.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111- All sorts of things to do at the lake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 17 – this view of the REC Hall from uphill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Many experienced white water rafting, canoeing and kayaking thanks to the leadership of Nancy Heath in the first 6 years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p>
            <a:pPr/>
            <a:r>
              <a:t>113- Here, Nancy instructing Elderhostel students ahead of a rafting trip</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114- Elvin and Nancy Hilyer created the Work and Adventure Program – lots of new experiences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116- Much excitement being on the Chattooga River going through Class five Bull Sluice – 3 pictures.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119 - And Climbing – both on our cliffs and elsewhere in the area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121- Ken Kortemier led the program with ease.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122- Most campers were doing this for the first time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r>
              <a:t>123- Work Adventure campers had lots of experience in the outdoors – 24 hours a day!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125 – Outdoor adventures on the ground and 40 feet above the ground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129-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defRPr b="1"/>
            </a:pPr>
            <a:r>
              <a:t>8-</a:t>
            </a:r>
            <a:r>
              <a:rPr b="0"/>
              <a:t>the original REC Hall was immediately built as their large indoor space.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130-</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131-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r>
              <a:t>132- The Labyrinth is a favorite quiet time experience for many.</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a:r>
              <a:t>133- This is Sally Bellamy--it’s the summer of 1980 – youth camps were starting and at the same time the first adult program was scheduled. There was exactly one guest – Sally Bellamy from Tallahassee, FL. The lore of The Mountain is that she never left. Not quite true. Sally went back home at the end of that week and quickly repacked for the whole summer and drove back. For many years to come she would arrive in April when Elderhostel programs started and stay until they ended in late October. She ran the store and hosted Social Hour, handled Town Run, mail, extra groceries for the kitchen, laundry, etc.</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r>
              <a:t>134- Early one summer, Doris Gove, who was running the Nature Center in Highlands asked The Mountain staff to be on the lookout for any kinds of snakes and to catch them and then call her to see if she still needed it. One day there was a handsome garter snake that appeared and she wanted it. So it was placed in a knotted pillow case and given to Sally to deliver it. That was a busy town run that also included a grocery stop, mail, and lots of linen for the laundry to wash. That afternoon there was a call to the office from the laundry inquiring if there was any chance that we might have delivered them a garter snake in a pillow case. Yes, the snake got washed but amazingly enough survived. The Highlands Paper that week had a front page story about the incident and a picture featuring Sally, the laundry owner and the Nature Center Director holding what was labeled as THE CLEANEST SNAKE IN TOWN.</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135- This was the store back then, now named White Oak.</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Shape 654"/>
          <p:cNvSpPr/>
          <p:nvPr>
            <p:ph type="sldImg"/>
          </p:nvPr>
        </p:nvSpPr>
        <p:spPr>
          <a:prstGeom prst="rect">
            <a:avLst/>
          </a:prstGeom>
        </p:spPr>
        <p:txBody>
          <a:bodyPr/>
          <a:lstStyle/>
          <a:p>
            <a:pPr/>
          </a:p>
        </p:txBody>
      </p:sp>
      <p:sp>
        <p:nvSpPr>
          <p:cNvPr id="655" name="Shape 655"/>
          <p:cNvSpPr/>
          <p:nvPr>
            <p:ph type="body" sz="quarter" idx="1"/>
          </p:nvPr>
        </p:nvSpPr>
        <p:spPr>
          <a:prstGeom prst="rect">
            <a:avLst/>
          </a:prstGeom>
        </p:spPr>
        <p:txBody>
          <a:bodyPr/>
          <a:lstStyle/>
          <a:p>
            <a:pPr/>
            <a:r>
              <a:t>137- Sally often found projects she believed ought to be undertaken and would show up at the Directors’ office, close the door and explain why her project should be done, </a:t>
            </a:r>
            <a:r>
              <a:rPr b="1"/>
              <a:t>and immediately</a:t>
            </a:r>
            <a:r>
              <a:t>. The biggest one involved – in her words -- “greatly improving social hour”.  Social Hour was being done in the Living Room of the original lodge. Sally said it was getting too crowded and that The Mountain needed a deck attached to the Lodge.  In her mind the only question was HOW SOON it would be built. Well, the idea caught fire, Sally gave generously to it, and a campaign was started with the help of Christine Lucas to have “all Sally’s children” give to this project – Note that everyone qualified as one of her children. It worked!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138- With architectural support by Lee Cook from Atlanta and construction supervised by Facilities Manager, Steve Carter, the deck was completed in late summer, 1984.</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p>
            <a:pPr/>
            <a:r>
              <a:t>140- Worship services and Social Hours….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a:r>
              <a:t>143- Here is an airplane view of the old Lodge and the new deck.</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1597819"/>
            <a:ext cx="7772400" cy="1102522"/>
          </a:xfrm>
          <a:prstGeom prst="rect">
            <a:avLst/>
          </a:prstGeom>
        </p:spPr>
        <p:txBody>
          <a:bodyPr/>
          <a:lstStyle/>
          <a:p>
            <a:pPr/>
            <a:r>
              <a:t>Title Text</a:t>
            </a:r>
          </a:p>
        </p:txBody>
      </p:sp>
      <p:sp>
        <p:nvSpPr>
          <p:cNvPr id="12" name="Body Level One…"/>
          <p:cNvSpPr txBox="1"/>
          <p:nvPr>
            <p:ph type="body" sz="quarter" idx="1"/>
          </p:nvPr>
        </p:nvSpPr>
        <p:spPr>
          <a:xfrm>
            <a:off x="1371600" y="2914650"/>
            <a:ext cx="6400800" cy="1314450"/>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3305176"/>
            <a:ext cx="7772401" cy="1021559"/>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180033"/>
            <a:ext cx="7772401" cy="1125142"/>
          </a:xfrm>
          <a:prstGeom prst="rect">
            <a:avLst/>
          </a:prstGeom>
        </p:spPr>
        <p:txBody>
          <a:bodyPr anchor="b"/>
          <a:lstStyle>
            <a:lvl1pPr marL="0" indent="0">
              <a:spcBef>
                <a:spcPts val="400"/>
              </a:spcBef>
              <a:buSzTx/>
              <a:buFontTx/>
              <a:buNone/>
              <a:defRPr sz="2000"/>
            </a:lvl1pPr>
            <a:lvl2pPr marL="0" indent="0">
              <a:spcBef>
                <a:spcPts val="400"/>
              </a:spcBef>
              <a:buSzTx/>
              <a:buFontTx/>
              <a:buNone/>
              <a:defRPr sz="2000"/>
            </a:lvl2pPr>
            <a:lvl3pPr marL="0" indent="0">
              <a:spcBef>
                <a:spcPts val="400"/>
              </a:spcBef>
              <a:buSzTx/>
              <a:buFontTx/>
              <a:buNone/>
              <a:defRPr sz="2000"/>
            </a:lvl3pPr>
            <a:lvl4pPr marL="0" indent="0">
              <a:spcBef>
                <a:spcPts val="400"/>
              </a:spcBef>
              <a:buSzTx/>
              <a:buFontTx/>
              <a:buNone/>
              <a:defRPr sz="2000"/>
            </a:lvl4pPr>
            <a:lvl5pPr marL="0" indent="0">
              <a:spcBef>
                <a:spcPts val="400"/>
              </a:spcBef>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200150"/>
            <a:ext cx="4038600" cy="3394474"/>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151333"/>
            <a:ext cx="4040188" cy="479825"/>
          </a:xfrm>
          <a:prstGeom prst="rect">
            <a:avLst/>
          </a:prstGeom>
        </p:spPr>
        <p:txBody>
          <a:bodyPr anchor="b"/>
          <a:lstStyle>
            <a:lvl1pPr marL="0" indent="0">
              <a:spcBef>
                <a:spcPts val="500"/>
              </a:spcBef>
              <a:buSzTx/>
              <a:buFontTx/>
              <a:buNone/>
              <a:defRPr b="1" sz="2400"/>
            </a:lvl1pPr>
            <a:lvl2pPr marL="0" indent="0">
              <a:spcBef>
                <a:spcPts val="500"/>
              </a:spcBef>
              <a:buSzTx/>
              <a:buFontTx/>
              <a:buNone/>
              <a:defRPr b="1" sz="2400"/>
            </a:lvl2pPr>
            <a:lvl3pPr marL="0" indent="0">
              <a:spcBef>
                <a:spcPts val="500"/>
              </a:spcBef>
              <a:buSzTx/>
              <a:buFontTx/>
              <a:buNone/>
              <a:defRPr b="1" sz="2400"/>
            </a:lvl3pPr>
            <a:lvl4pPr marL="0" indent="0">
              <a:spcBef>
                <a:spcPts val="500"/>
              </a:spcBef>
              <a:buSzTx/>
              <a:buFontTx/>
              <a:buNone/>
              <a:defRPr b="1" sz="2400"/>
            </a:lvl4pPr>
            <a:lvl5pPr marL="0" indent="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4645026" y="1151333"/>
            <a:ext cx="4041778" cy="479825"/>
          </a:xfrm>
          <a:prstGeom prst="rect">
            <a:avLst/>
          </a:prstGeom>
        </p:spPr>
        <p:txBody>
          <a:bodyPr anchor="b"/>
          <a:lstStyle/>
          <a:p>
            <a:pPr marL="288035" indent="-288035" defTabSz="768095">
              <a:spcBef>
                <a:spcPts val="500"/>
              </a:spcBef>
              <a:defRPr sz="2688"/>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1" y="204785"/>
            <a:ext cx="3008316" cy="871541"/>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04788"/>
            <a:ext cx="5111750" cy="438983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half" idx="13"/>
          </p:nvPr>
        </p:nvSpPr>
        <p:spPr>
          <a:xfrm>
            <a:off x="457199" y="1076326"/>
            <a:ext cx="3008317" cy="3518297"/>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3600450"/>
            <a:ext cx="5486403" cy="425054"/>
          </a:xfrm>
          <a:prstGeom prst="rect">
            <a:avLst/>
          </a:prstGeom>
        </p:spPr>
        <p:txBody>
          <a:bodyPr anchor="b"/>
          <a:lstStyle>
            <a:lvl1pPr algn="l">
              <a:defRPr b="1" sz="2000"/>
            </a:lvl1pPr>
          </a:lstStyle>
          <a:p>
            <a:pPr/>
            <a:r>
              <a:t>Title Text</a:t>
            </a:r>
          </a:p>
        </p:txBody>
      </p:sp>
      <p:sp>
        <p:nvSpPr>
          <p:cNvPr id="83" name="Picture Placeholder 2"/>
          <p:cNvSpPr/>
          <p:nvPr>
            <p:ph type="pic" sz="half" idx="13"/>
          </p:nvPr>
        </p:nvSpPr>
        <p:spPr>
          <a:xfrm>
            <a:off x="1792288" y="459581"/>
            <a:ext cx="5486403" cy="3086101"/>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1792288" y="4025503"/>
            <a:ext cx="5486403" cy="603650"/>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457200" y="1200150"/>
            <a:ext cx="8229600" cy="339447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2823" y="4769566"/>
            <a:ext cx="263978" cy="269237"/>
          </a:xfrm>
          <a:prstGeom prst="rect">
            <a:avLst/>
          </a:prstGeom>
          <a:ln w="12700">
            <a:miter lim="400000"/>
          </a:ln>
        </p:spPr>
        <p:txBody>
          <a:bodyPr wrap="none" lIns="45718" tIns="45718" rIns="45718" bIns="45718" anchor="ctr">
            <a:spAutoFit/>
          </a:bodyPr>
          <a:lstStyle>
            <a:lvl1pPr algn="r">
              <a:defRPr sz="1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FFFF"/>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159.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160.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161.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16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16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 Id="rId3" Type="http://schemas.openxmlformats.org/officeDocument/2006/relationships/image" Target="../media/image164.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165.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166.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167.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16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169.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170.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image" Target="../media/image171.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 Id="rId3" Type="http://schemas.openxmlformats.org/officeDocument/2006/relationships/image" Target="../media/image172.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173.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174.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175.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image" Target="../media/image176.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image" Target="../media/image177.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 Id="rId3" Type="http://schemas.openxmlformats.org/officeDocument/2006/relationships/image" Target="../media/image17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image" Target="../media/image179.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 Id="rId3" Type="http://schemas.openxmlformats.org/officeDocument/2006/relationships/image" Target="../media/image180.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image" Target="../media/image181.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image" Target="../media/image182.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183.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 Id="rId3" Type="http://schemas.openxmlformats.org/officeDocument/2006/relationships/image" Target="../media/image184.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image" Target="../media/image185.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 Id="rId3" Type="http://schemas.openxmlformats.org/officeDocument/2006/relationships/image" Target="../media/image186.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187.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18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 Id="rId3" Type="http://schemas.openxmlformats.org/officeDocument/2006/relationships/image" Target="../media/image189.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 Id="rId3" Type="http://schemas.openxmlformats.org/officeDocument/2006/relationships/image" Target="../media/image190.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 Id="rId3" Type="http://schemas.openxmlformats.org/officeDocument/2006/relationships/image" Target="../media/image191.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 Id="rId3" Type="http://schemas.openxmlformats.org/officeDocument/2006/relationships/image" Target="../media/image192.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 Id="rId3" Type="http://schemas.openxmlformats.org/officeDocument/2006/relationships/image" Target="../media/image193.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194.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 Id="rId3" Type="http://schemas.openxmlformats.org/officeDocument/2006/relationships/image" Target="../media/image195.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 Id="rId3" Type="http://schemas.openxmlformats.org/officeDocument/2006/relationships/image" Target="../media/image196.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 Id="rId3" Type="http://schemas.openxmlformats.org/officeDocument/2006/relationships/image" Target="../media/image197.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 Id="rId3" Type="http://schemas.openxmlformats.org/officeDocument/2006/relationships/image" Target="../media/image19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 Id="rId3" Type="http://schemas.openxmlformats.org/officeDocument/2006/relationships/image" Target="../media/image199.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 Id="rId3" Type="http://schemas.openxmlformats.org/officeDocument/2006/relationships/image" Target="../media/image200.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 Id="rId3" Type="http://schemas.openxmlformats.org/officeDocument/2006/relationships/image" Target="../media/image201.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5.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6.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9.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1.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685800" y="95727"/>
            <a:ext cx="7772401" cy="1102524"/>
          </a:xfrm>
          <a:prstGeom prst="rect">
            <a:avLst/>
          </a:prstGeom>
        </p:spPr>
        <p:txBody>
          <a:bodyPr/>
          <a:lstStyle>
            <a:lvl1pPr defTabSz="713231">
              <a:defRPr sz="3432"/>
            </a:lvl1pPr>
          </a:lstStyle>
          <a:p>
            <a:pPr/>
            <a:r>
              <a:t>The Steps That Lead us to Buy This Property </a:t>
            </a:r>
          </a:p>
        </p:txBody>
      </p:sp>
      <p:sp>
        <p:nvSpPr>
          <p:cNvPr id="95" name="Mid 1970’s, the Southeast UU Summer Institute (SUUSI) was being held at Radford University in Radford, VA.…"/>
          <p:cNvSpPr txBox="1"/>
          <p:nvPr/>
        </p:nvSpPr>
        <p:spPr>
          <a:xfrm>
            <a:off x="563203" y="1452877"/>
            <a:ext cx="7970168" cy="3571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228600" defTabSz="457200">
              <a:spcBef>
                <a:spcPts val="1000"/>
              </a:spcBef>
              <a:buSzPct val="100000"/>
              <a:buFont typeface="Trebuchet MS"/>
              <a:buChar char="➢"/>
              <a:defRPr sz="1400">
                <a:solidFill>
                  <a:srgbClr val="FFFFFF"/>
                </a:solidFill>
                <a:uFill>
                  <a:solidFill>
                    <a:srgbClr val="000000"/>
                  </a:solidFill>
                </a:uFill>
              </a:defRPr>
            </a:pPr>
            <a:r>
              <a:t>Mid 1970’s, the Southeast UU Summer Institute (SUUSI) was being held at Radford University in Radford, VA. </a:t>
            </a:r>
          </a:p>
          <a:p>
            <a:pPr marL="457200" indent="-228600" defTabSz="457200">
              <a:spcBef>
                <a:spcPts val="1000"/>
              </a:spcBef>
              <a:buSzPct val="100000"/>
              <a:buFont typeface="Trebuchet MS"/>
              <a:buChar char="➢"/>
              <a:defRPr sz="1400">
                <a:solidFill>
                  <a:srgbClr val="FFFFFF"/>
                </a:solidFill>
                <a:uFill>
                  <a:solidFill>
                    <a:srgbClr val="000000"/>
                  </a:solidFill>
                </a:uFill>
              </a:defRPr>
            </a:pPr>
            <a:r>
              <a:t>SUUSI core staff discussion in 1976 suggested that the SUUSI week was just not enough for our kids and what was needed was a summer UU Youth Camp in the Southeast in addition to SUUSI.</a:t>
            </a:r>
          </a:p>
          <a:p>
            <a:pPr marL="457200" indent="-228600" defTabSz="457200">
              <a:spcBef>
                <a:spcPts val="1000"/>
              </a:spcBef>
              <a:buSzPct val="100000"/>
              <a:buFont typeface="Trebuchet MS"/>
              <a:buChar char="➢"/>
              <a:defRPr sz="1400">
                <a:solidFill>
                  <a:srgbClr val="FFFFFF"/>
                </a:solidFill>
                <a:uFill>
                  <a:solidFill>
                    <a:srgbClr val="000000"/>
                  </a:solidFill>
                </a:uFill>
              </a:defRPr>
            </a:pPr>
            <a:r>
              <a:t>SUUSI Board decided to invest in this effort - Committee to explore this concept. Quickly decided should not think only about youth – but also adults and families. Later the goal was expanded to include YEAR-ROUND operations.</a:t>
            </a:r>
          </a:p>
          <a:p>
            <a:pPr marL="457200" indent="-228600" defTabSz="457200">
              <a:spcBef>
                <a:spcPts val="1000"/>
              </a:spcBef>
              <a:buSzPct val="100000"/>
              <a:buFont typeface="Trebuchet MS"/>
              <a:buChar char="➢"/>
              <a:defRPr sz="1400">
                <a:solidFill>
                  <a:srgbClr val="FFFFFF"/>
                </a:solidFill>
                <a:uFill>
                  <a:solidFill>
                    <a:srgbClr val="000000"/>
                  </a:solidFill>
                </a:uFill>
              </a:defRPr>
            </a:pPr>
            <a:r>
              <a:t>Major Market Research study to every 10</a:t>
            </a:r>
            <a:r>
              <a:rPr baseline="31999"/>
              <a:t>th</a:t>
            </a:r>
            <a:r>
              <a:t> UU in the Southeast. Also requested input from the 106 congregations in the three Southeast Districts.</a:t>
            </a:r>
          </a:p>
          <a:p>
            <a:pPr marL="457200" indent="-228600" defTabSz="457200">
              <a:spcBef>
                <a:spcPts val="1000"/>
              </a:spcBef>
              <a:buSzPct val="100000"/>
              <a:buFont typeface="Trebuchet MS"/>
              <a:buChar char="➢"/>
              <a:defRPr sz="1400">
                <a:solidFill>
                  <a:srgbClr val="FFFFFF"/>
                </a:solidFill>
                <a:uFill>
                  <a:solidFill>
                    <a:srgbClr val="000000"/>
                  </a:solidFill>
                </a:uFill>
              </a:defRPr>
            </a:pPr>
            <a:r>
              <a:t>Completed research study showed overwhelming support for the effort and agreement that a facility should be in the mountains of Northeast GA or Western NC.</a:t>
            </a:r>
          </a:p>
          <a:p>
            <a:pPr marL="457200" indent="-228600" defTabSz="457200">
              <a:spcBef>
                <a:spcPts val="1000"/>
              </a:spcBef>
              <a:buSzPct val="100000"/>
              <a:buFont typeface="Trebuchet MS"/>
              <a:buChar char="➢"/>
              <a:defRPr sz="1400">
                <a:solidFill>
                  <a:srgbClr val="FFFFFF"/>
                </a:solidFill>
                <a:uFill>
                  <a:solidFill>
                    <a:srgbClr val="000000"/>
                  </a:solidFill>
                </a:uFill>
              </a:defRPr>
            </a:pPr>
            <a:r>
              <a:t>Decision made to search for an existing facility so that all of this could happen more quickly. The Highlands location </a:t>
            </a:r>
            <a:r>
              <a:rPr b="1"/>
              <a:t>met all of the criteria that were hoped for.</a:t>
            </a:r>
            <a:r>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1" descr="Picture 1"/>
          <p:cNvPicPr>
            <a:picLocks noChangeAspect="1"/>
          </p:cNvPicPr>
          <p:nvPr/>
        </p:nvPicPr>
        <p:blipFill>
          <a:blip r:embed="rId3">
            <a:extLst/>
          </a:blip>
          <a:stretch>
            <a:fillRect/>
          </a:stretch>
        </p:blipFill>
        <p:spPr>
          <a:xfrm>
            <a:off x="0" y="495300"/>
            <a:ext cx="9144000" cy="5143500"/>
          </a:xfrm>
          <a:prstGeom prst="rect">
            <a:avLst/>
          </a:prstGeom>
          <a:ln w="12700">
            <a:miter lim="400000"/>
          </a:ln>
        </p:spPr>
      </p:pic>
      <p:sp>
        <p:nvSpPr>
          <p:cNvPr id="150" name="Rectangle"/>
          <p:cNvSpPr/>
          <p:nvPr/>
        </p:nvSpPr>
        <p:spPr>
          <a:xfrm>
            <a:off x="-56009" y="-35332"/>
            <a:ext cx="9256018" cy="157886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51" name="Early look at what is called the ASCENDER Home today - built early on – providing multiple uses: staff sleeping quarters, kitchen dining, etc. In the late 40’s the Parry’s built the structure now called EMERSON for their own family use. The 50’s found Maude older and her energy just wasn’t there. The camp likely was mostly unused in those years and was eventually put on the market"/>
          <p:cNvSpPr txBox="1"/>
          <p:nvPr/>
        </p:nvSpPr>
        <p:spPr>
          <a:xfrm>
            <a:off x="270328" y="94101"/>
            <a:ext cx="8577944" cy="14249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a:solidFill>
                  <a:srgbClr val="FFFFFF"/>
                </a:solidFill>
                <a:uFill>
                  <a:solidFill>
                    <a:srgbClr val="000000"/>
                  </a:solidFill>
                </a:uFill>
                <a:latin typeface="Trebuchet MS"/>
                <a:ea typeface="Trebuchet MS"/>
                <a:cs typeface="Trebuchet MS"/>
                <a:sym typeface="Trebuchet MS"/>
              </a:defRPr>
            </a:lvl1pPr>
          </a:lstStyle>
          <a:p>
            <a:pPr/>
            <a:r>
              <a:t>Early look at what is called the ASCENDER Home today - built early on – providing multiple uses: staff sleeping quarters, kitchen dining, etc. In the late 40’s the Parry’s built the structure now called EMERSON for their own family use. The 50’s found Maude older and her energy just wasn’t there. The camp likely was mostly unused in those years and was eventually put on the market</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74" name="Rectangle"/>
          <p:cNvSpPr/>
          <p:nvPr/>
        </p:nvSpPr>
        <p:spPr>
          <a:xfrm>
            <a:off x="-38803" y="4193330"/>
            <a:ext cx="9357932" cy="99403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75" name="A decision was made in 1982 to construct a major new building next door to the office – it would be to house the Directors, and provide additional office space. Step one was to move the cabin (#6) that was on the site where the new structure would stand. Here being moved."/>
          <p:cNvSpPr txBox="1"/>
          <p:nvPr/>
        </p:nvSpPr>
        <p:spPr>
          <a:xfrm>
            <a:off x="186191" y="4221479"/>
            <a:ext cx="8907945" cy="815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600">
                <a:solidFill>
                  <a:srgbClr val="FFFFFF"/>
                </a:solidFill>
                <a:uFill>
                  <a:solidFill>
                    <a:srgbClr val="000000"/>
                  </a:solidFill>
                </a:uFill>
                <a:latin typeface="Trebuchet MS"/>
                <a:ea typeface="Trebuchet MS"/>
                <a:cs typeface="Trebuchet MS"/>
                <a:sym typeface="Trebuchet MS"/>
              </a:defRPr>
            </a:lvl1pPr>
          </a:lstStyle>
          <a:p>
            <a:pPr/>
            <a:r>
              <a:t>A decision was made in 1982 to construct a major new building next door to the office – it would be to house the Directors, and provide additional office space. Step one was to move the cabin (#6) that was on the site where the new structure would stand. Here being moved.</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80" name="Rectangle"/>
          <p:cNvSpPr/>
          <p:nvPr/>
        </p:nvSpPr>
        <p:spPr>
          <a:xfrm>
            <a:off x="-38803" y="4193330"/>
            <a:ext cx="9357932" cy="99403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81" name="An oak tree needed to be taken down to allow the cabin to be moved and a slice of it was sent to the Clemson School of Forestry who indicated it was 420 years old. It hangs on the back wall in the Commons."/>
          <p:cNvSpPr txBox="1"/>
          <p:nvPr/>
        </p:nvSpPr>
        <p:spPr>
          <a:xfrm>
            <a:off x="311791" y="4206479"/>
            <a:ext cx="8520418" cy="967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 oak tree needed to be taken down to allow the cabin to be moved and a slice of it was sent to the Clemson School of Forestry who indicated it was 420 years old. It hangs on the back wall in the Commons.</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86" name="Rectangle"/>
          <p:cNvSpPr/>
          <p:nvPr/>
        </p:nvSpPr>
        <p:spPr>
          <a:xfrm>
            <a:off x="-38803" y="4451934"/>
            <a:ext cx="9357932" cy="735432"/>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87" name="Construction of the building was again supervised by Steve Carter and designed by architect Bill Moore from Asheville."/>
          <p:cNvSpPr txBox="1"/>
          <p:nvPr/>
        </p:nvSpPr>
        <p:spPr>
          <a:xfrm>
            <a:off x="122789" y="4481829"/>
            <a:ext cx="8161816" cy="675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Construction of the building was again supervised by Steve Carter and designed by architect Bill Moore from Asheville.</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1" name="Picture 1" descr="Picture 1"/>
          <p:cNvPicPr>
            <a:picLocks noChangeAspect="1"/>
          </p:cNvPicPr>
          <p:nvPr/>
        </p:nvPicPr>
        <p:blipFill>
          <a:blip r:embed="rId3">
            <a:extLst/>
          </a:blip>
          <a:stretch>
            <a:fillRect/>
          </a:stretch>
        </p:blipFill>
        <p:spPr>
          <a:xfrm>
            <a:off x="0" y="-558800"/>
            <a:ext cx="9144000" cy="5143500"/>
          </a:xfrm>
          <a:prstGeom prst="rect">
            <a:avLst/>
          </a:prstGeom>
          <a:ln w="12700">
            <a:miter lim="400000"/>
          </a:ln>
        </p:spPr>
      </p:pic>
      <p:sp>
        <p:nvSpPr>
          <p:cNvPr id="692" name="This shows the new office and Director’s home completed in 1984."/>
          <p:cNvSpPr txBox="1"/>
          <p:nvPr/>
        </p:nvSpPr>
        <p:spPr>
          <a:xfrm>
            <a:off x="853051" y="4665979"/>
            <a:ext cx="7691891"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This shows the new office and Director’s home completed in 1984.</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6" name="Picture 1" descr="Picture 1"/>
          <p:cNvPicPr>
            <a:picLocks noChangeAspect="1"/>
          </p:cNvPicPr>
          <p:nvPr/>
        </p:nvPicPr>
        <p:blipFill>
          <a:blip r:embed="rId3">
            <a:extLst/>
          </a:blip>
          <a:stretch>
            <a:fillRect/>
          </a:stretch>
        </p:blipFill>
        <p:spPr>
          <a:xfrm>
            <a:off x="0" y="-127000"/>
            <a:ext cx="9144000" cy="5143500"/>
          </a:xfrm>
          <a:prstGeom prst="rect">
            <a:avLst/>
          </a:prstGeom>
          <a:ln w="12700">
            <a:miter lim="400000"/>
          </a:ln>
        </p:spPr>
      </p:pic>
      <p:sp>
        <p:nvSpPr>
          <p:cNvPr id="697" name="Rectangle"/>
          <p:cNvSpPr/>
          <p:nvPr/>
        </p:nvSpPr>
        <p:spPr>
          <a:xfrm>
            <a:off x="-38803" y="4261432"/>
            <a:ext cx="9357932" cy="92593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98" name="At the base of The Mountain the original stable that had been used as Arts &amp; Crafts space was completely stripped down to just roof and foundation."/>
          <p:cNvSpPr txBox="1"/>
          <p:nvPr/>
        </p:nvSpPr>
        <p:spPr>
          <a:xfrm>
            <a:off x="186315" y="4335779"/>
            <a:ext cx="8907693" cy="675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At the base of The Mountain the original stable that had been used as Arts &amp; Crafts space was completely stripped down to just roof and foundation.</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2" name="Picture 1" descr="Picture 1"/>
          <p:cNvPicPr>
            <a:picLocks noChangeAspect="1"/>
          </p:cNvPicPr>
          <p:nvPr/>
        </p:nvPicPr>
        <p:blipFill>
          <a:blip r:embed="rId3">
            <a:extLst/>
          </a:blip>
          <a:stretch>
            <a:fillRect/>
          </a:stretch>
        </p:blipFill>
        <p:spPr>
          <a:xfrm>
            <a:off x="1244600" y="0"/>
            <a:ext cx="9144000" cy="5143500"/>
          </a:xfrm>
          <a:prstGeom prst="rect">
            <a:avLst/>
          </a:prstGeom>
          <a:ln w="12700">
            <a:miter lim="400000"/>
          </a:ln>
        </p:spPr>
      </p:pic>
      <p:sp>
        <p:nvSpPr>
          <p:cNvPr id="703" name="Rectangle"/>
          <p:cNvSpPr/>
          <p:nvPr/>
        </p:nvSpPr>
        <p:spPr>
          <a:xfrm>
            <a:off x="774700" y="-6353"/>
            <a:ext cx="1314550"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04" name="It was rebuilt to include staff housing, bathrooms, arts &amp; crafts and garage space."/>
          <p:cNvSpPr txBox="1"/>
          <p:nvPr/>
        </p:nvSpPr>
        <p:spPr>
          <a:xfrm>
            <a:off x="228259" y="220979"/>
            <a:ext cx="1805223" cy="2136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It was rebuilt to include staff housing, bathrooms, arts &amp; crafts and garage space.</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8" name="Picture 1" descr="Picture 1"/>
          <p:cNvPicPr>
            <a:picLocks noChangeAspect="1"/>
          </p:cNvPicPr>
          <p:nvPr/>
        </p:nvPicPr>
        <p:blipFill>
          <a:blip r:embed="rId3">
            <a:extLst/>
          </a:blip>
          <a:stretch>
            <a:fillRect/>
          </a:stretch>
        </p:blipFill>
        <p:spPr>
          <a:xfrm>
            <a:off x="-34437" y="-444500"/>
            <a:ext cx="9144001" cy="5143500"/>
          </a:xfrm>
          <a:prstGeom prst="rect">
            <a:avLst/>
          </a:prstGeom>
          <a:ln w="12700">
            <a:miter lim="400000"/>
          </a:ln>
        </p:spPr>
      </p:pic>
      <p:sp>
        <p:nvSpPr>
          <p:cNvPr id="709" name="The fire ring opposite cabins 2 and 3 was made more accessible and welcoming."/>
          <p:cNvSpPr txBox="1"/>
          <p:nvPr/>
        </p:nvSpPr>
        <p:spPr>
          <a:xfrm>
            <a:off x="373764" y="4704079"/>
            <a:ext cx="8327597"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a:solidFill>
                  <a:srgbClr val="FFFFFF"/>
                </a:solidFill>
                <a:uFill>
                  <a:solidFill>
                    <a:srgbClr val="000000"/>
                  </a:solidFill>
                </a:uFill>
                <a:latin typeface="Trebuchet MS"/>
                <a:ea typeface="Trebuchet MS"/>
                <a:cs typeface="Trebuchet MS"/>
                <a:sym typeface="Trebuchet MS"/>
              </a:defRPr>
            </a:lvl1pPr>
          </a:lstStyle>
          <a:p>
            <a:pPr/>
            <a:r>
              <a:t>The fire ring opposite cabins 2 and 3 was made more accessible and welcoming.</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3" name="Picture 1" descr="Picture 1"/>
          <p:cNvPicPr>
            <a:picLocks noChangeAspect="1"/>
          </p:cNvPicPr>
          <p:nvPr/>
        </p:nvPicPr>
        <p:blipFill>
          <a:blip r:embed="rId3">
            <a:extLst/>
          </a:blip>
          <a:stretch>
            <a:fillRect/>
          </a:stretch>
        </p:blipFill>
        <p:spPr>
          <a:xfrm>
            <a:off x="2324100" y="0"/>
            <a:ext cx="9144000" cy="5143500"/>
          </a:xfrm>
          <a:prstGeom prst="rect">
            <a:avLst/>
          </a:prstGeom>
          <a:ln w="12700">
            <a:miter lim="400000"/>
          </a:ln>
        </p:spPr>
      </p:pic>
      <p:sp>
        <p:nvSpPr>
          <p:cNvPr id="714"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15" name="On an early Saturday morning in May…"/>
          <p:cNvSpPr txBox="1"/>
          <p:nvPr/>
        </p:nvSpPr>
        <p:spPr>
          <a:xfrm>
            <a:off x="79406" y="500380"/>
            <a:ext cx="447038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On an early Saturday morning in May…</a:t>
            </a:r>
          </a:p>
        </p:txBody>
      </p:sp>
      <p:sp>
        <p:nvSpPr>
          <p:cNvPr id="716" name="1989, the original lodge caught fire from an electrical short in the attic above Bedroom # 6 – the original master bathroom of the Wax family. It was a major fire as the following pictures show."/>
          <p:cNvSpPr txBox="1"/>
          <p:nvPr/>
        </p:nvSpPr>
        <p:spPr>
          <a:xfrm>
            <a:off x="333866" y="1452880"/>
            <a:ext cx="3961468" cy="1844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1989, the original lodge caught fire from an electrical short in the attic above Bedroom # 6 – the original master bathroom of the Wax family. It was a major fire as the following pictures show.</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0"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4"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1" descr="Picture 1"/>
          <p:cNvPicPr>
            <a:picLocks noChangeAspect="1"/>
          </p:cNvPicPr>
          <p:nvPr/>
        </p:nvPicPr>
        <p:blipFill>
          <a:blip r:embed="rId3">
            <a:extLst/>
          </a:blip>
          <a:stretch>
            <a:fillRect/>
          </a:stretch>
        </p:blipFill>
        <p:spPr>
          <a:xfrm>
            <a:off x="0" y="-990600"/>
            <a:ext cx="9144000" cy="5143500"/>
          </a:xfrm>
          <a:prstGeom prst="rect">
            <a:avLst/>
          </a:prstGeom>
          <a:ln w="12700">
            <a:miter lim="400000"/>
          </a:ln>
        </p:spPr>
      </p:pic>
      <p:sp>
        <p:nvSpPr>
          <p:cNvPr id="156" name="Rectangle"/>
          <p:cNvSpPr/>
          <p:nvPr/>
        </p:nvSpPr>
        <p:spPr>
          <a:xfrm>
            <a:off x="-106809" y="3187475"/>
            <a:ext cx="9256018" cy="1794549"/>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57" name="The Ben and Polly Wax Family – Camp Highlander for Boys – 1956/67 Ben Wax worked at the YMCA in Baton Rouge, LA and his dream was to own and run a boys camp in the mountains of North Carolina. That led him to the Highlands area in the mid-1950’s and the purchase of the property from the Parry family and the creation of much of what exists at The Mountain today. This is their family – with them in front of the fireplace in the home they built on the edge of The Mountain which was called the Lodge when UUs bought the property."/>
          <p:cNvSpPr txBox="1"/>
          <p:nvPr/>
        </p:nvSpPr>
        <p:spPr>
          <a:xfrm>
            <a:off x="200478" y="3211952"/>
            <a:ext cx="8641444" cy="18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000"/>
              </a:spcBef>
              <a:defRPr b="1" sz="1700">
                <a:solidFill>
                  <a:srgbClr val="FFFFFF"/>
                </a:solidFill>
                <a:uFill>
                  <a:solidFill>
                    <a:srgbClr val="000000"/>
                  </a:solidFill>
                </a:uFill>
              </a:defRPr>
            </a:pPr>
            <a:r>
              <a:t>The Ben and Polly Wax Family – Camp Highlander for Boys – 1956/67 </a:t>
            </a:r>
            <a:r>
              <a:rPr b="0"/>
              <a:t>Ben Wax worked at the YMCA in Baton Rouge, LA and his dream was to own and run a boys camp in the mountains of North Carolina. That led him to the Highlands area in the mid-1950’s and the purchase of the property from the Parry family and the creation of much of what exists at The Mountain today. This is their family – with them in front of the fireplace in the home they built on the edge of The Mountain which was called the Lodge when UUs bought the property.  </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8"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2"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733" name="Rectangle"/>
          <p:cNvSpPr/>
          <p:nvPr/>
        </p:nvSpPr>
        <p:spPr>
          <a:xfrm>
            <a:off x="-144074" y="4059039"/>
            <a:ext cx="4905489" cy="119182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34" name="The start of construction of the new Lodge with the original deck on the right -untouched by the fire"/>
          <p:cNvSpPr txBox="1"/>
          <p:nvPr/>
        </p:nvSpPr>
        <p:spPr>
          <a:xfrm>
            <a:off x="-51341" y="4107179"/>
            <a:ext cx="4905490" cy="967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start of construction of the new Lodge with the original deck on the right -untouched by the fire</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8" name="Picture 1" descr="Picture 1"/>
          <p:cNvPicPr>
            <a:picLocks noChangeAspect="1"/>
          </p:cNvPicPr>
          <p:nvPr/>
        </p:nvPicPr>
        <p:blipFill>
          <a:blip r:embed="rId3">
            <a:extLst/>
          </a:blip>
          <a:stretch>
            <a:fillRect/>
          </a:stretch>
        </p:blipFill>
        <p:spPr>
          <a:xfrm>
            <a:off x="0" y="-361950"/>
            <a:ext cx="9144000" cy="5143500"/>
          </a:xfrm>
          <a:prstGeom prst="rect">
            <a:avLst/>
          </a:prstGeom>
          <a:ln w="12700">
            <a:miter lim="400000"/>
          </a:ln>
        </p:spPr>
      </p:pic>
      <p:sp>
        <p:nvSpPr>
          <p:cNvPr id="739" name="Rectangle"/>
          <p:cNvSpPr/>
          <p:nvPr/>
        </p:nvSpPr>
        <p:spPr>
          <a:xfrm>
            <a:off x="-144074" y="3906639"/>
            <a:ext cx="9332009" cy="134422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40" name="As hard as it was to deal with the loss of the original lodge it was quickly realized that there was an opportunity to construct a true lodge – 12 bedrooms, each with a bath, 4 public bathrooms, a library, housekeeping space, a large meeting room called the Great Room, etc. Plus this would be an up-to-date building code-wise."/>
          <p:cNvSpPr txBox="1"/>
          <p:nvPr/>
        </p:nvSpPr>
        <p:spPr>
          <a:xfrm>
            <a:off x="161565" y="3974234"/>
            <a:ext cx="8771531"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700">
                <a:solidFill>
                  <a:srgbClr val="FFFFFF"/>
                </a:solidFill>
                <a:uFill>
                  <a:solidFill>
                    <a:srgbClr val="000000"/>
                  </a:solidFill>
                </a:uFill>
                <a:latin typeface="Trebuchet MS"/>
                <a:ea typeface="Trebuchet MS"/>
                <a:cs typeface="Trebuchet MS"/>
                <a:sym typeface="Trebuchet MS"/>
              </a:defRPr>
            </a:lvl1pPr>
          </a:lstStyle>
          <a:p>
            <a:pPr/>
            <a:r>
              <a:t>As hard as it was to deal with the loss of the original lodge it was quickly realized that there was an opportunity to construct a true lodge – 12 bedrooms, each with a bath, 4 public bathrooms, a library, housekeeping space, a large meeting room called the Great Room, etc. Plus this would be an up-to-date building code-wise.</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4"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745" name="Rectangle"/>
          <p:cNvSpPr/>
          <p:nvPr/>
        </p:nvSpPr>
        <p:spPr>
          <a:xfrm>
            <a:off x="-42473" y="-59186"/>
            <a:ext cx="5239757" cy="11703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46" name="These pictures show the progress and then what the whole place looks like including the fully accessible bedroom and bath."/>
          <p:cNvSpPr txBox="1"/>
          <p:nvPr/>
        </p:nvSpPr>
        <p:spPr>
          <a:xfrm>
            <a:off x="85930" y="42094"/>
            <a:ext cx="4982951" cy="967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These pictures show the progress and then what the whole place looks like including the fully accessible bedroom and bath.</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0"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4" name="Picture 2" descr="Picture 2"/>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8" name="Picture 1" descr="Picture 1"/>
          <p:cNvPicPr>
            <a:picLocks noChangeAspect="1"/>
          </p:cNvPicPr>
          <p:nvPr/>
        </p:nvPicPr>
        <p:blipFill>
          <a:blip r:embed="rId3">
            <a:extLst/>
          </a:blip>
          <a:stretch>
            <a:fillRect/>
          </a:stretch>
        </p:blipFill>
        <p:spPr>
          <a:xfrm>
            <a:off x="0" y="-368300"/>
            <a:ext cx="9144000" cy="5143500"/>
          </a:xfrm>
          <a:prstGeom prst="rect">
            <a:avLst/>
          </a:prstGeom>
          <a:ln w="12700">
            <a:miter lim="400000"/>
          </a:ln>
        </p:spPr>
      </p:pic>
      <p:sp>
        <p:nvSpPr>
          <p:cNvPr id="759" name="This was the view from Chinquapin Mountain"/>
          <p:cNvSpPr txBox="1"/>
          <p:nvPr/>
        </p:nvSpPr>
        <p:spPr>
          <a:xfrm>
            <a:off x="1933892" y="4805679"/>
            <a:ext cx="520001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This was the view from Chinquapin Mountain</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3" name="Picture 1" descr="Picture 1"/>
          <p:cNvPicPr>
            <a:picLocks noChangeAspect="1"/>
          </p:cNvPicPr>
          <p:nvPr/>
        </p:nvPicPr>
        <p:blipFill>
          <a:blip r:embed="rId3">
            <a:extLst/>
          </a:blip>
          <a:stretch>
            <a:fillRect/>
          </a:stretch>
        </p:blipFill>
        <p:spPr>
          <a:xfrm>
            <a:off x="-50375" y="-464963"/>
            <a:ext cx="9244750" cy="5200172"/>
          </a:xfrm>
          <a:prstGeom prst="rect">
            <a:avLst/>
          </a:prstGeom>
          <a:ln w="12700">
            <a:miter lim="400000"/>
          </a:ln>
        </p:spPr>
      </p:pic>
      <p:sp>
        <p:nvSpPr>
          <p:cNvPr id="764" name="And from the air"/>
          <p:cNvSpPr txBox="1"/>
          <p:nvPr/>
        </p:nvSpPr>
        <p:spPr>
          <a:xfrm>
            <a:off x="3578902" y="4742179"/>
            <a:ext cx="198619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And from the air</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8" name="Picture 1" descr="Picture 1"/>
          <p:cNvPicPr>
            <a:picLocks noChangeAspect="1"/>
          </p:cNvPicPr>
          <p:nvPr/>
        </p:nvPicPr>
        <p:blipFill>
          <a:blip r:embed="rId3">
            <a:extLst/>
          </a:blip>
          <a:stretch>
            <a:fillRect/>
          </a:stretch>
        </p:blipFill>
        <p:spPr>
          <a:xfrm>
            <a:off x="0" y="-393700"/>
            <a:ext cx="9144000" cy="5143500"/>
          </a:xfrm>
          <a:prstGeom prst="rect">
            <a:avLst/>
          </a:prstGeom>
          <a:ln w="12700">
            <a:miter lim="400000"/>
          </a:ln>
        </p:spPr>
      </p:pic>
      <p:sp>
        <p:nvSpPr>
          <p:cNvPr id="769" name="The Great Room"/>
          <p:cNvSpPr txBox="1"/>
          <p:nvPr/>
        </p:nvSpPr>
        <p:spPr>
          <a:xfrm>
            <a:off x="3497331" y="4767579"/>
            <a:ext cx="1946133"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Great Room</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3" name="Picture 1" descr="Picture 1"/>
          <p:cNvPicPr>
            <a:picLocks noChangeAspect="1"/>
          </p:cNvPicPr>
          <p:nvPr/>
        </p:nvPicPr>
        <p:blipFill>
          <a:blip r:embed="rId3">
            <a:extLst/>
          </a:blip>
          <a:stretch>
            <a:fillRect/>
          </a:stretch>
        </p:blipFill>
        <p:spPr>
          <a:xfrm>
            <a:off x="0" y="-361950"/>
            <a:ext cx="9144000" cy="5143500"/>
          </a:xfrm>
          <a:prstGeom prst="rect">
            <a:avLst/>
          </a:prstGeom>
          <a:ln w="12700">
            <a:miter lim="400000"/>
          </a:ln>
        </p:spPr>
      </p:pic>
      <p:sp>
        <p:nvSpPr>
          <p:cNvPr id="774" name="The Great Room set up for meetings"/>
          <p:cNvSpPr txBox="1"/>
          <p:nvPr/>
        </p:nvSpPr>
        <p:spPr>
          <a:xfrm>
            <a:off x="2455185" y="4780279"/>
            <a:ext cx="423362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Great Room set up for meetings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62" name="Rectangle"/>
          <p:cNvSpPr/>
          <p:nvPr/>
        </p:nvSpPr>
        <p:spPr>
          <a:xfrm>
            <a:off x="-56009" y="4514453"/>
            <a:ext cx="9256018" cy="119782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63" name="At the edge of the White Oak parking lot was their arts &amp; crafts building -today office and space"/>
          <p:cNvSpPr txBox="1"/>
          <p:nvPr/>
        </p:nvSpPr>
        <p:spPr>
          <a:xfrm>
            <a:off x="361717" y="4634229"/>
            <a:ext cx="8420559" cy="3073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1500">
                <a:solidFill>
                  <a:srgbClr val="FFFFFF"/>
                </a:solidFill>
                <a:uFill>
                  <a:solidFill>
                    <a:srgbClr val="000000"/>
                  </a:solidFill>
                </a:uFill>
              </a:defRPr>
            </a:lvl1pPr>
          </a:lstStyle>
          <a:p>
            <a:pPr/>
            <a:r>
              <a:t>At the edge of the White Oak parking lot was their arts &amp; crafts building -today office and space </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8" name="Picture 1" descr="Picture 1"/>
          <p:cNvPicPr>
            <a:picLocks noChangeAspect="1"/>
          </p:cNvPicPr>
          <p:nvPr/>
        </p:nvPicPr>
        <p:blipFill>
          <a:blip r:embed="rId3">
            <a:extLst/>
          </a:blip>
          <a:stretch>
            <a:fillRect/>
          </a:stretch>
        </p:blipFill>
        <p:spPr>
          <a:xfrm>
            <a:off x="0" y="-387350"/>
            <a:ext cx="9144000" cy="5143500"/>
          </a:xfrm>
          <a:prstGeom prst="rect">
            <a:avLst/>
          </a:prstGeom>
          <a:ln w="12700">
            <a:miter lim="400000"/>
          </a:ln>
        </p:spPr>
      </p:pic>
      <p:sp>
        <p:nvSpPr>
          <p:cNvPr id="779" name="Lodge sleeping room"/>
          <p:cNvSpPr txBox="1"/>
          <p:nvPr/>
        </p:nvSpPr>
        <p:spPr>
          <a:xfrm>
            <a:off x="3348590" y="4767579"/>
            <a:ext cx="2446815"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Lodge sleeping room</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3" name="Picture 1" descr="Picture 1"/>
          <p:cNvPicPr>
            <a:picLocks noChangeAspect="1"/>
          </p:cNvPicPr>
          <p:nvPr/>
        </p:nvPicPr>
        <p:blipFill>
          <a:blip r:embed="rId3">
            <a:extLst/>
          </a:blip>
          <a:stretch>
            <a:fillRect/>
          </a:stretch>
        </p:blipFill>
        <p:spPr>
          <a:xfrm>
            <a:off x="2298700" y="0"/>
            <a:ext cx="9144000" cy="5143500"/>
          </a:xfrm>
          <a:prstGeom prst="rect">
            <a:avLst/>
          </a:prstGeom>
          <a:ln w="12700">
            <a:miter lim="400000"/>
          </a:ln>
        </p:spPr>
      </p:pic>
      <p:sp>
        <p:nvSpPr>
          <p:cNvPr id="784"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85" name="One Lodge room with fully accessible bathroom. Now shifting gears…"/>
          <p:cNvSpPr txBox="1"/>
          <p:nvPr/>
        </p:nvSpPr>
        <p:spPr>
          <a:xfrm>
            <a:off x="838604" y="455930"/>
            <a:ext cx="2745420" cy="1678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100">
                <a:solidFill>
                  <a:srgbClr val="FFFFFF"/>
                </a:solidFill>
                <a:uFill>
                  <a:solidFill>
                    <a:srgbClr val="000000"/>
                  </a:solidFill>
                </a:uFill>
                <a:latin typeface="Trebuchet MS"/>
                <a:ea typeface="Trebuchet MS"/>
                <a:cs typeface="Trebuchet MS"/>
                <a:sym typeface="Trebuchet MS"/>
              </a:defRPr>
            </a:pPr>
            <a:r>
              <a:t>One Lodge room with fully accessible bathroom. </a:t>
            </a:r>
          </a:p>
          <a:p>
            <a:pPr defTabSz="457200">
              <a:defRPr sz="2100">
                <a:solidFill>
                  <a:srgbClr val="FFFFFF"/>
                </a:solidFill>
                <a:uFill>
                  <a:solidFill>
                    <a:srgbClr val="000000"/>
                  </a:solidFill>
                </a:uFill>
                <a:latin typeface="Trebuchet MS"/>
                <a:ea typeface="Trebuchet MS"/>
                <a:cs typeface="Trebuchet MS"/>
                <a:sym typeface="Trebuchet MS"/>
              </a:defRPr>
            </a:pPr>
          </a:p>
          <a:p>
            <a:pPr defTabSz="457200">
              <a:defRPr sz="2100">
                <a:solidFill>
                  <a:srgbClr val="FFFFFF"/>
                </a:solidFill>
                <a:uFill>
                  <a:solidFill>
                    <a:srgbClr val="000000"/>
                  </a:solidFill>
                </a:uFill>
                <a:latin typeface="Trebuchet MS"/>
                <a:ea typeface="Trebuchet MS"/>
                <a:cs typeface="Trebuchet MS"/>
                <a:sym typeface="Trebuchet MS"/>
              </a:defRPr>
            </a:pPr>
            <a:r>
              <a:t>Now shifting gears…</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9" name="Picture 1" descr="Picture 1"/>
          <p:cNvPicPr>
            <a:picLocks noChangeAspect="1"/>
          </p:cNvPicPr>
          <p:nvPr/>
        </p:nvPicPr>
        <p:blipFill>
          <a:blip r:embed="rId3">
            <a:extLst/>
          </a:blip>
          <a:stretch>
            <a:fillRect/>
          </a:stretch>
        </p:blipFill>
        <p:spPr>
          <a:xfrm>
            <a:off x="-2400300" y="0"/>
            <a:ext cx="9144000" cy="5143500"/>
          </a:xfrm>
          <a:prstGeom prst="rect">
            <a:avLst/>
          </a:prstGeom>
          <a:ln w="12700">
            <a:miter lim="400000"/>
          </a:ln>
        </p:spPr>
      </p:pic>
      <p:sp>
        <p:nvSpPr>
          <p:cNvPr id="790" name="Rectangle"/>
          <p:cNvSpPr/>
          <p:nvPr/>
        </p:nvSpPr>
        <p:spPr>
          <a:xfrm>
            <a:off x="4749798" y="-6353"/>
            <a:ext cx="3715249"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91" name="This shows our Memorial Life Members board.  There had been Memorial Memberships and a Memorial Plaque, but there wasn’t an actual Memorial Garden until the late 90’s."/>
          <p:cNvSpPr txBox="1"/>
          <p:nvPr/>
        </p:nvSpPr>
        <p:spPr>
          <a:xfrm>
            <a:off x="5036770" y="430529"/>
            <a:ext cx="3715249" cy="2136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This shows our Memorial Life Members board.  There had been Memorial Memberships and a Memorial Plaque, but there wasn’t an actual Memorial Garden until the late 90’s.  </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5" name="Picture 1" descr="Picture 1"/>
          <p:cNvPicPr>
            <a:picLocks noChangeAspect="1"/>
          </p:cNvPicPr>
          <p:nvPr/>
        </p:nvPicPr>
        <p:blipFill>
          <a:blip r:embed="rId3">
            <a:extLst/>
          </a:blip>
          <a:stretch>
            <a:fillRect/>
          </a:stretch>
        </p:blipFill>
        <p:spPr>
          <a:xfrm>
            <a:off x="2286000" y="0"/>
            <a:ext cx="9144000" cy="5143500"/>
          </a:xfrm>
          <a:prstGeom prst="rect">
            <a:avLst/>
          </a:prstGeom>
          <a:ln w="12700">
            <a:miter lim="400000"/>
          </a:ln>
        </p:spPr>
      </p:pic>
      <p:sp>
        <p:nvSpPr>
          <p:cNvPr id="796"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97" name="Programmatic and Name Changes. In the late 90’s lots of potential changes were being looked at. It started with the REFUEL program – for young adults post high school. The Milestone Learning Center – offering programs about ethical decision making, and a Learning Center for Leadership.…"/>
          <p:cNvSpPr txBox="1"/>
          <p:nvPr/>
        </p:nvSpPr>
        <p:spPr>
          <a:xfrm>
            <a:off x="237088" y="354329"/>
            <a:ext cx="4033977" cy="419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600">
                <a:solidFill>
                  <a:srgbClr val="FFFFFF"/>
                </a:solidFill>
                <a:uFill>
                  <a:solidFill>
                    <a:srgbClr val="000000"/>
                  </a:solidFill>
                </a:uFill>
                <a:latin typeface="Trebuchet MS"/>
                <a:ea typeface="Trebuchet MS"/>
                <a:cs typeface="Trebuchet MS"/>
                <a:sym typeface="Trebuchet MS"/>
              </a:defRPr>
            </a:pPr>
            <a:r>
              <a:t>Programmatic and Name Changes. In the late 90’s lots of potential changes were being looked at. It started with the REFUEL program – for young adults post high school. The Milestone Learning Center – offering programs about ethical decision making, and a Learning Center for Leadership. </a:t>
            </a:r>
          </a:p>
          <a:p>
            <a:pPr defTabSz="457200">
              <a:defRPr sz="1600">
                <a:solidFill>
                  <a:srgbClr val="FFFFFF"/>
                </a:solidFill>
                <a:uFill>
                  <a:solidFill>
                    <a:srgbClr val="000000"/>
                  </a:solidFill>
                </a:uFill>
                <a:latin typeface="Trebuchet MS"/>
                <a:ea typeface="Trebuchet MS"/>
                <a:cs typeface="Trebuchet MS"/>
                <a:sym typeface="Trebuchet MS"/>
              </a:defRPr>
            </a:pPr>
          </a:p>
          <a:p>
            <a:pPr defTabSz="457200">
              <a:defRPr sz="1600">
                <a:solidFill>
                  <a:srgbClr val="FFFFFF"/>
                </a:solidFill>
                <a:uFill>
                  <a:solidFill>
                    <a:srgbClr val="000000"/>
                  </a:solidFill>
                </a:uFill>
                <a:latin typeface="Trebuchet MS"/>
                <a:ea typeface="Trebuchet MS"/>
                <a:cs typeface="Trebuchet MS"/>
                <a:sym typeface="Trebuchet MS"/>
              </a:defRPr>
            </a:pPr>
            <a:r>
              <a:t>This led to various name changes – the formal name changed from Highlands Camp and Conference Center to The Mountain Retreat &amp; Learning Center, then to Centers – plural. These new initiatives did not last and so that led to one more name change with the last word, “Center” – singular, as it remains today.</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1" name="Picture 1" descr="Picture 1"/>
          <p:cNvPicPr>
            <a:picLocks noChangeAspect="1"/>
          </p:cNvPicPr>
          <p:nvPr/>
        </p:nvPicPr>
        <p:blipFill>
          <a:blip r:embed="rId3">
            <a:extLst/>
          </a:blip>
          <a:stretch>
            <a:fillRect/>
          </a:stretch>
        </p:blipFill>
        <p:spPr>
          <a:xfrm>
            <a:off x="0" y="-260350"/>
            <a:ext cx="9144000" cy="5143500"/>
          </a:xfrm>
          <a:prstGeom prst="rect">
            <a:avLst/>
          </a:prstGeom>
          <a:ln w="12700">
            <a:miter lim="400000"/>
          </a:ln>
        </p:spPr>
      </p:pic>
      <p:sp>
        <p:nvSpPr>
          <p:cNvPr id="802" name="Rectangle"/>
          <p:cNvSpPr/>
          <p:nvPr/>
        </p:nvSpPr>
        <p:spPr>
          <a:xfrm>
            <a:off x="-144074" y="3141686"/>
            <a:ext cx="9345132" cy="210918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803" name="Buying the “Cabbage Patch” – vision of a Co-Housing Community. In late 1999 The Mountain raised $400,000 to purchase the 12 acres of land along Highway 106 and up to the athletic field and old stable – making the total property almost 100 acres. This property had been farmed for years to grow cabbage – a key cash crop of the mountains. A plan was in place to have it become a co-housing community, but it never became a reality. The land, however, has been a great addition providing a much better entrance to The Mountain and now is home to The Mountain’s Many Hands Peace Farm that provides many vegetables for use in the kitchen and flowers that adorn the dining hall. Chickens, turkeys and ducks also are a part of this effort and they supply lots of eggs to the kitchen. The Farm staff does lots of innovative work!"/>
          <p:cNvSpPr txBox="1"/>
          <p:nvPr/>
        </p:nvSpPr>
        <p:spPr>
          <a:xfrm>
            <a:off x="74395" y="3140908"/>
            <a:ext cx="9046010" cy="2034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1500">
                <a:solidFill>
                  <a:srgbClr val="FFFFFF"/>
                </a:solidFill>
                <a:uFill>
                  <a:solidFill>
                    <a:srgbClr val="000000"/>
                  </a:solidFill>
                </a:uFill>
                <a:latin typeface="Trebuchet MS"/>
                <a:ea typeface="Trebuchet MS"/>
                <a:cs typeface="Trebuchet MS"/>
                <a:sym typeface="Trebuchet MS"/>
              </a:defRPr>
            </a:lvl1pPr>
          </a:lstStyle>
          <a:p>
            <a:pPr/>
            <a:r>
              <a:t>Buying the “Cabbage Patch” – vision of a Co-Housing Community. In late 1999 The Mountain raised $400,000 to purchase the 12 acres of land along Highway 106 and up to the athletic field and old stable – making the total property almost 100 acres. This property had been farmed for years to grow cabbage – a key cash crop of the mountains. A plan was in place to have it become a co-housing community, but it never became a reality. The land, however, has been a great addition providing a much better entrance to The Mountain and now is home to The Mountain’s Many Hands Peace Farm that provides many vegetables for use in the kitchen and flowers that adorn the dining hall. Chickens, turkeys and ducks also are a part of this effort and they supply lots of eggs to the kitchen. The Farm staff does lots of innovative work!</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7" name="Picture 1" descr="Picture 1"/>
          <p:cNvPicPr>
            <a:picLocks noChangeAspect="1"/>
          </p:cNvPicPr>
          <p:nvPr/>
        </p:nvPicPr>
        <p:blipFill>
          <a:blip r:embed="rId3">
            <a:extLst/>
          </a:blip>
          <a:stretch>
            <a:fillRect/>
          </a:stretch>
        </p:blipFill>
        <p:spPr>
          <a:xfrm>
            <a:off x="0" y="-342900"/>
            <a:ext cx="9144000" cy="5143500"/>
          </a:xfrm>
          <a:prstGeom prst="rect">
            <a:avLst/>
          </a:prstGeom>
          <a:ln w="12700">
            <a:miter lim="400000"/>
          </a:ln>
        </p:spPr>
      </p:pic>
      <p:sp>
        <p:nvSpPr>
          <p:cNvPr id="808" name="More rebuilding--In the late 90’s/early 2000’s starting with the REC Hall"/>
          <p:cNvSpPr txBox="1"/>
          <p:nvPr/>
        </p:nvSpPr>
        <p:spPr>
          <a:xfrm>
            <a:off x="388893" y="4786629"/>
            <a:ext cx="828968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More rebuilding--In the late 90’s/early 2000’s starting with the REC Hall</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2"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813" name="Rectangle"/>
          <p:cNvSpPr/>
          <p:nvPr/>
        </p:nvSpPr>
        <p:spPr>
          <a:xfrm>
            <a:off x="-144072" y="4373066"/>
            <a:ext cx="9397515" cy="87780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814" name="This 1920 building was changed from one story to two, fully winterized and with a huge increase in programming space."/>
          <p:cNvSpPr txBox="1"/>
          <p:nvPr/>
        </p:nvSpPr>
        <p:spPr>
          <a:xfrm>
            <a:off x="183573" y="4399279"/>
            <a:ext cx="8776848" cy="675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This 1920 building was changed from one story to two, fully winterized and with a huge increase in programming space.</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8"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819" name="Rectangle"/>
          <p:cNvSpPr/>
          <p:nvPr/>
        </p:nvSpPr>
        <p:spPr>
          <a:xfrm>
            <a:off x="3805678" y="4354810"/>
            <a:ext cx="5447767" cy="89605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820" name="Adding a new entrance walkway with bathrooms – both levels (there had been none before)"/>
          <p:cNvSpPr txBox="1"/>
          <p:nvPr/>
        </p:nvSpPr>
        <p:spPr>
          <a:xfrm>
            <a:off x="3894787" y="4437379"/>
            <a:ext cx="5568047" cy="62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a:solidFill>
                  <a:srgbClr val="FFFFFF"/>
                </a:solidFill>
                <a:uFill>
                  <a:solidFill>
                    <a:srgbClr val="000000"/>
                  </a:solidFill>
                </a:uFill>
                <a:latin typeface="Trebuchet MS"/>
                <a:ea typeface="Trebuchet MS"/>
                <a:cs typeface="Trebuchet MS"/>
                <a:sym typeface="Trebuchet MS"/>
              </a:defRPr>
            </a:lvl1pPr>
          </a:lstStyle>
          <a:p>
            <a:pPr/>
            <a:r>
              <a:t>Adding a new entrance walkway with bathrooms – both levels (there had been none before)</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4" name="Picture 1" descr="Picture 1"/>
          <p:cNvPicPr>
            <a:picLocks noChangeAspect="1"/>
          </p:cNvPicPr>
          <p:nvPr/>
        </p:nvPicPr>
        <p:blipFill>
          <a:blip r:embed="rId3">
            <a:extLst/>
          </a:blip>
          <a:stretch>
            <a:fillRect/>
          </a:stretch>
        </p:blipFill>
        <p:spPr>
          <a:xfrm>
            <a:off x="0" y="-406400"/>
            <a:ext cx="9144000" cy="5143500"/>
          </a:xfrm>
          <a:prstGeom prst="rect">
            <a:avLst/>
          </a:prstGeom>
          <a:ln w="12700">
            <a:miter lim="400000"/>
          </a:ln>
        </p:spPr>
      </p:pic>
      <p:sp>
        <p:nvSpPr>
          <p:cNvPr id="825" name="Here is the lower REC Hall finished"/>
          <p:cNvSpPr txBox="1"/>
          <p:nvPr/>
        </p:nvSpPr>
        <p:spPr>
          <a:xfrm>
            <a:off x="2633371" y="4767579"/>
            <a:ext cx="4080453"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Here is the lower REC Hall finished</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9" name="Picture 1" descr="Picture 1"/>
          <p:cNvPicPr>
            <a:picLocks noChangeAspect="1"/>
          </p:cNvPicPr>
          <p:nvPr/>
        </p:nvPicPr>
        <p:blipFill>
          <a:blip r:embed="rId3">
            <a:extLst/>
          </a:blip>
          <a:stretch>
            <a:fillRect/>
          </a:stretch>
        </p:blipFill>
        <p:spPr>
          <a:xfrm>
            <a:off x="0" y="-400050"/>
            <a:ext cx="9144000" cy="5143500"/>
          </a:xfrm>
          <a:prstGeom prst="rect">
            <a:avLst/>
          </a:prstGeom>
          <a:ln w="12700">
            <a:miter lim="400000"/>
          </a:ln>
        </p:spPr>
      </p:pic>
      <p:sp>
        <p:nvSpPr>
          <p:cNvPr id="830" name="The original fireplace is still there"/>
          <p:cNvSpPr txBox="1"/>
          <p:nvPr/>
        </p:nvSpPr>
        <p:spPr>
          <a:xfrm>
            <a:off x="2419554" y="4780279"/>
            <a:ext cx="4000086"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original fireplace is still there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68" name="Rectangle"/>
          <p:cNvSpPr/>
          <p:nvPr/>
        </p:nvSpPr>
        <p:spPr>
          <a:xfrm>
            <a:off x="2285403" y="4582417"/>
            <a:ext cx="6914606" cy="112985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69" name="Lots of construction by the Wax’s with a dining hall top of the list"/>
          <p:cNvSpPr txBox="1"/>
          <p:nvPr/>
        </p:nvSpPr>
        <p:spPr>
          <a:xfrm>
            <a:off x="2701646" y="4710429"/>
            <a:ext cx="6627177" cy="332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600">
                <a:solidFill>
                  <a:srgbClr val="FFFFFF"/>
                </a:solidFill>
                <a:uFill>
                  <a:solidFill>
                    <a:srgbClr val="000000"/>
                  </a:solidFill>
                </a:uFill>
              </a:defRPr>
            </a:lvl1pPr>
          </a:lstStyle>
          <a:p>
            <a:pPr/>
            <a:r>
              <a:t>Lots of construction by the Wax’s with a dining hall top of the list</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4" name="Picture 1" descr="Picture 1"/>
          <p:cNvPicPr>
            <a:picLocks noChangeAspect="1"/>
          </p:cNvPicPr>
          <p:nvPr/>
        </p:nvPicPr>
        <p:blipFill>
          <a:blip r:embed="rId3">
            <a:extLst/>
          </a:blip>
          <a:stretch>
            <a:fillRect/>
          </a:stretch>
        </p:blipFill>
        <p:spPr>
          <a:xfrm>
            <a:off x="0" y="-406400"/>
            <a:ext cx="9144000" cy="5143500"/>
          </a:xfrm>
          <a:prstGeom prst="rect">
            <a:avLst/>
          </a:prstGeom>
          <a:ln w="12700">
            <a:miter lim="400000"/>
          </a:ln>
        </p:spPr>
      </p:pic>
      <p:sp>
        <p:nvSpPr>
          <p:cNvPr id="835" name="Tree house upstairs with an attic"/>
          <p:cNvSpPr txBox="1"/>
          <p:nvPr/>
        </p:nvSpPr>
        <p:spPr>
          <a:xfrm>
            <a:off x="2553017" y="4754879"/>
            <a:ext cx="383476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Tree house upstairs with an attic</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9" name="Picture 1" descr="Picture 1"/>
          <p:cNvPicPr>
            <a:picLocks noChangeAspect="1"/>
          </p:cNvPicPr>
          <p:nvPr/>
        </p:nvPicPr>
        <p:blipFill>
          <a:blip r:embed="rId3">
            <a:extLst/>
          </a:blip>
          <a:stretch>
            <a:fillRect/>
          </a:stretch>
        </p:blipFill>
        <p:spPr>
          <a:xfrm>
            <a:off x="0" y="-419100"/>
            <a:ext cx="9144000" cy="5143500"/>
          </a:xfrm>
          <a:prstGeom prst="rect">
            <a:avLst/>
          </a:prstGeom>
          <a:ln w="12700">
            <a:miter lim="400000"/>
          </a:ln>
        </p:spPr>
      </p:pic>
      <p:sp>
        <p:nvSpPr>
          <p:cNvPr id="840" name="More of the construction upstairs"/>
          <p:cNvSpPr txBox="1"/>
          <p:nvPr/>
        </p:nvSpPr>
        <p:spPr>
          <a:xfrm>
            <a:off x="2617036" y="4742179"/>
            <a:ext cx="3879287"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More of the construction upstairs</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4" name="Picture 1" descr="Picture 1"/>
          <p:cNvPicPr>
            <a:picLocks noChangeAspect="1"/>
          </p:cNvPicPr>
          <p:nvPr/>
        </p:nvPicPr>
        <p:blipFill>
          <a:blip r:embed="rId3">
            <a:extLst/>
          </a:blip>
          <a:stretch>
            <a:fillRect/>
          </a:stretch>
        </p:blipFill>
        <p:spPr>
          <a:xfrm>
            <a:off x="0" y="-393700"/>
            <a:ext cx="9144000" cy="5143500"/>
          </a:xfrm>
          <a:prstGeom prst="rect">
            <a:avLst/>
          </a:prstGeom>
          <a:ln w="12700">
            <a:miter lim="400000"/>
          </a:ln>
        </p:spPr>
      </p:pic>
      <p:sp>
        <p:nvSpPr>
          <p:cNvPr id="845" name="The Tree House interior when it was finished"/>
          <p:cNvSpPr txBox="1"/>
          <p:nvPr/>
        </p:nvSpPr>
        <p:spPr>
          <a:xfrm>
            <a:off x="1986054" y="4754879"/>
            <a:ext cx="550672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Tree House interior when it was completed</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9" name="Picture 1" descr="Picture 1"/>
          <p:cNvPicPr>
            <a:picLocks noChangeAspect="1"/>
          </p:cNvPicPr>
          <p:nvPr/>
        </p:nvPicPr>
        <p:blipFill>
          <a:blip r:embed="rId3">
            <a:extLst/>
          </a:blip>
          <a:stretch>
            <a:fillRect/>
          </a:stretch>
        </p:blipFill>
        <p:spPr>
          <a:xfrm>
            <a:off x="0" y="-412750"/>
            <a:ext cx="9144000" cy="5143500"/>
          </a:xfrm>
          <a:prstGeom prst="rect">
            <a:avLst/>
          </a:prstGeom>
          <a:ln w="12700">
            <a:miter lim="400000"/>
          </a:ln>
        </p:spPr>
      </p:pic>
      <p:sp>
        <p:nvSpPr>
          <p:cNvPr id="850" name="And hosting a program"/>
          <p:cNvSpPr txBox="1"/>
          <p:nvPr/>
        </p:nvSpPr>
        <p:spPr>
          <a:xfrm>
            <a:off x="3260236" y="4748529"/>
            <a:ext cx="266162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And hosting a program</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4" name="Picture 1" descr="Picture 1"/>
          <p:cNvPicPr>
            <a:picLocks noChangeAspect="1"/>
          </p:cNvPicPr>
          <p:nvPr/>
        </p:nvPicPr>
        <p:blipFill>
          <a:blip r:embed="rId3">
            <a:extLst/>
          </a:blip>
          <a:stretch>
            <a:fillRect/>
          </a:stretch>
        </p:blipFill>
        <p:spPr>
          <a:xfrm>
            <a:off x="0" y="-400050"/>
            <a:ext cx="9144000" cy="5143500"/>
          </a:xfrm>
          <a:prstGeom prst="rect">
            <a:avLst/>
          </a:prstGeom>
          <a:ln w="12700">
            <a:miter lim="400000"/>
          </a:ln>
        </p:spPr>
      </p:pic>
      <p:sp>
        <p:nvSpPr>
          <p:cNvPr id="855" name="A large group gathering"/>
          <p:cNvSpPr txBox="1"/>
          <p:nvPr/>
        </p:nvSpPr>
        <p:spPr>
          <a:xfrm>
            <a:off x="3089480" y="4767579"/>
            <a:ext cx="2761835"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 large group gathering</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9" name="Picture 1" descr="Picture 1"/>
          <p:cNvPicPr>
            <a:picLocks noChangeAspect="1"/>
          </p:cNvPicPr>
          <p:nvPr/>
        </p:nvPicPr>
        <p:blipFill>
          <a:blip r:embed="rId3">
            <a:extLst/>
          </a:blip>
          <a:stretch>
            <a:fillRect/>
          </a:stretch>
        </p:blipFill>
        <p:spPr>
          <a:xfrm>
            <a:off x="0" y="-438150"/>
            <a:ext cx="9144000" cy="5143500"/>
          </a:xfrm>
          <a:prstGeom prst="rect">
            <a:avLst/>
          </a:prstGeom>
          <a:ln w="12700">
            <a:miter lim="400000"/>
          </a:ln>
        </p:spPr>
      </p:pic>
      <p:sp>
        <p:nvSpPr>
          <p:cNvPr id="860" name="A ramp was built to make the Tree House upstairs accessible"/>
          <p:cNvSpPr txBox="1"/>
          <p:nvPr/>
        </p:nvSpPr>
        <p:spPr>
          <a:xfrm>
            <a:off x="1127590" y="4748529"/>
            <a:ext cx="6990415"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 ramp was built to make the Tree House upstairs accessible</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4"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865" name="Rectangle"/>
          <p:cNvSpPr/>
          <p:nvPr/>
        </p:nvSpPr>
        <p:spPr>
          <a:xfrm>
            <a:off x="-4324" y="-3529"/>
            <a:ext cx="4143242" cy="1098613"/>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866" name="Next, the Dining Hall building was remodeled, with a nicer entrance and accessible bathrooms"/>
          <p:cNvSpPr txBox="1"/>
          <p:nvPr/>
        </p:nvSpPr>
        <p:spPr>
          <a:xfrm>
            <a:off x="75872" y="36828"/>
            <a:ext cx="4186050" cy="967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Next, the Dining Hall building was remodeled, with a nicer entrance and accessible bathrooms</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0"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871" name="Rectangle"/>
          <p:cNvSpPr/>
          <p:nvPr/>
        </p:nvSpPr>
        <p:spPr>
          <a:xfrm>
            <a:off x="1862576" y="-67030"/>
            <a:ext cx="5254492" cy="86599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872" name="New ramps were built around the entrance side of the building, for better access."/>
          <p:cNvSpPr txBox="1"/>
          <p:nvPr/>
        </p:nvSpPr>
        <p:spPr>
          <a:xfrm>
            <a:off x="2014544" y="-52070"/>
            <a:ext cx="5114912"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New ramps were built around the entrance side of the building, for better access.</a:t>
            </a: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6" name="Picture 1" descr="Picture 1"/>
          <p:cNvPicPr>
            <a:picLocks noChangeAspect="1"/>
          </p:cNvPicPr>
          <p:nvPr/>
        </p:nvPicPr>
        <p:blipFill>
          <a:blip r:embed="rId3">
            <a:extLst/>
          </a:blip>
          <a:stretch>
            <a:fillRect/>
          </a:stretch>
        </p:blipFill>
        <p:spPr>
          <a:xfrm>
            <a:off x="0" y="-393700"/>
            <a:ext cx="9144000" cy="5143500"/>
          </a:xfrm>
          <a:prstGeom prst="rect">
            <a:avLst/>
          </a:prstGeom>
          <a:ln w="12700">
            <a:miter lim="400000"/>
          </a:ln>
        </p:spPr>
      </p:pic>
      <p:sp>
        <p:nvSpPr>
          <p:cNvPr id="877" name="This is The Commons, located at one end of the Dining Hall building…"/>
          <p:cNvSpPr txBox="1"/>
          <p:nvPr/>
        </p:nvSpPr>
        <p:spPr>
          <a:xfrm>
            <a:off x="642932" y="4780279"/>
            <a:ext cx="803593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This is The Commons, located at one end of the Dining Hall building…</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1" name="Picture 1" descr="Picture 1"/>
          <p:cNvPicPr>
            <a:picLocks noChangeAspect="1"/>
          </p:cNvPicPr>
          <p:nvPr/>
        </p:nvPicPr>
        <p:blipFill>
          <a:blip r:embed="rId3">
            <a:extLst/>
          </a:blip>
          <a:stretch>
            <a:fillRect/>
          </a:stretch>
        </p:blipFill>
        <p:spPr>
          <a:xfrm>
            <a:off x="0" y="-101600"/>
            <a:ext cx="9144000" cy="5143500"/>
          </a:xfrm>
          <a:prstGeom prst="rect">
            <a:avLst/>
          </a:prstGeom>
          <a:ln w="12700">
            <a:miter lim="400000"/>
          </a:ln>
        </p:spPr>
      </p:pic>
      <p:sp>
        <p:nvSpPr>
          <p:cNvPr id="882" name="Rectangle"/>
          <p:cNvSpPr/>
          <p:nvPr/>
        </p:nvSpPr>
        <p:spPr>
          <a:xfrm>
            <a:off x="-109445" y="4354810"/>
            <a:ext cx="9362890" cy="89605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883" name="With a Deck for use anytime, but especially social hour…"/>
          <p:cNvSpPr txBox="1"/>
          <p:nvPr/>
        </p:nvSpPr>
        <p:spPr>
          <a:xfrm>
            <a:off x="1480907" y="4611068"/>
            <a:ext cx="6575556"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With a Deck for use anytime, but especially social hour…</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74" name="Rectangle"/>
          <p:cNvSpPr/>
          <p:nvPr/>
        </p:nvSpPr>
        <p:spPr>
          <a:xfrm>
            <a:off x="3753097" y="4613969"/>
            <a:ext cx="5446914" cy="10983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75" name="Front view of that building with water fountain"/>
          <p:cNvSpPr txBox="1"/>
          <p:nvPr/>
        </p:nvSpPr>
        <p:spPr>
          <a:xfrm>
            <a:off x="3844647" y="4659629"/>
            <a:ext cx="6627178" cy="370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000"/>
              </a:spcBef>
              <a:defRPr sz="1900">
                <a:solidFill>
                  <a:srgbClr val="FFFFFF"/>
                </a:solidFill>
                <a:uFill>
                  <a:solidFill>
                    <a:srgbClr val="000000"/>
                  </a:solidFill>
                </a:uFill>
              </a:defRPr>
            </a:pPr>
            <a:r>
              <a:t>Front view of</a:t>
            </a:r>
            <a:r>
              <a:rPr b="1"/>
              <a:t> </a:t>
            </a:r>
            <a:r>
              <a:t>that building with water fountain</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7" name="Picture 1" descr="Picture 1"/>
          <p:cNvPicPr>
            <a:picLocks noChangeAspect="1"/>
          </p:cNvPicPr>
          <p:nvPr/>
        </p:nvPicPr>
        <p:blipFill>
          <a:blip r:embed="rId3">
            <a:extLst/>
          </a:blip>
          <a:stretch>
            <a:fillRect/>
          </a:stretch>
        </p:blipFill>
        <p:spPr>
          <a:xfrm>
            <a:off x="2374900" y="0"/>
            <a:ext cx="9144000" cy="5143500"/>
          </a:xfrm>
          <a:prstGeom prst="rect">
            <a:avLst/>
          </a:prstGeom>
          <a:ln w="12700">
            <a:miter lim="400000"/>
          </a:ln>
        </p:spPr>
      </p:pic>
      <p:sp>
        <p:nvSpPr>
          <p:cNvPr id="888"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889" name="And a nice playground close by for the little people"/>
          <p:cNvSpPr txBox="1"/>
          <p:nvPr/>
        </p:nvSpPr>
        <p:spPr>
          <a:xfrm>
            <a:off x="505415" y="335279"/>
            <a:ext cx="3446325"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And a nice playground close by for the little people</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3" name="Picture 1" descr="Picture 1"/>
          <p:cNvPicPr>
            <a:picLocks noChangeAspect="1"/>
          </p:cNvPicPr>
          <p:nvPr/>
        </p:nvPicPr>
        <p:blipFill>
          <a:blip r:embed="rId3">
            <a:extLst/>
          </a:blip>
          <a:stretch>
            <a:fillRect/>
          </a:stretch>
        </p:blipFill>
        <p:spPr>
          <a:xfrm>
            <a:off x="0" y="-438150"/>
            <a:ext cx="9144000" cy="5143500"/>
          </a:xfrm>
          <a:prstGeom prst="rect">
            <a:avLst/>
          </a:prstGeom>
          <a:ln w="12700">
            <a:miter lim="400000"/>
          </a:ln>
        </p:spPr>
      </p:pic>
      <p:sp>
        <p:nvSpPr>
          <p:cNvPr id="894" name="Upgrading of the cabins began, with new siding, windows, heat and insulation"/>
          <p:cNvSpPr txBox="1"/>
          <p:nvPr/>
        </p:nvSpPr>
        <p:spPr>
          <a:xfrm>
            <a:off x="71146" y="4792979"/>
            <a:ext cx="900170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Upgrading of the cabins began, with new siding, windows, heat and insulation</a:t>
            </a: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8" name="Picture 1" descr="Picture 1"/>
          <p:cNvPicPr>
            <a:picLocks noChangeAspect="1"/>
          </p:cNvPicPr>
          <p:nvPr/>
        </p:nvPicPr>
        <p:blipFill>
          <a:blip r:embed="rId3">
            <a:extLst/>
          </a:blip>
          <a:stretch>
            <a:fillRect/>
          </a:stretch>
        </p:blipFill>
        <p:spPr>
          <a:xfrm>
            <a:off x="0" y="-381000"/>
            <a:ext cx="9144000" cy="5143500"/>
          </a:xfrm>
          <a:prstGeom prst="rect">
            <a:avLst/>
          </a:prstGeom>
          <a:ln w="12700">
            <a:miter lim="400000"/>
          </a:ln>
        </p:spPr>
      </p:pic>
      <p:sp>
        <p:nvSpPr>
          <p:cNvPr id="899" name="The painting crew was next"/>
          <p:cNvSpPr txBox="1"/>
          <p:nvPr/>
        </p:nvSpPr>
        <p:spPr>
          <a:xfrm>
            <a:off x="2675340" y="4748529"/>
            <a:ext cx="3243170"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painting crew was next</a:t>
            </a: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3" name="Picture 1" descr="Picture 1"/>
          <p:cNvPicPr>
            <a:picLocks noChangeAspect="1"/>
          </p:cNvPicPr>
          <p:nvPr/>
        </p:nvPicPr>
        <p:blipFill>
          <a:blip r:embed="rId3">
            <a:extLst/>
          </a:blip>
          <a:stretch>
            <a:fillRect/>
          </a:stretch>
        </p:blipFill>
        <p:spPr>
          <a:xfrm>
            <a:off x="0" y="-355600"/>
            <a:ext cx="9144000" cy="5143500"/>
          </a:xfrm>
          <a:prstGeom prst="rect">
            <a:avLst/>
          </a:prstGeom>
          <a:ln w="12700">
            <a:miter lim="400000"/>
          </a:ln>
        </p:spPr>
      </p:pic>
      <p:sp>
        <p:nvSpPr>
          <p:cNvPr id="904" name="Rectangle"/>
          <p:cNvSpPr/>
          <p:nvPr/>
        </p:nvSpPr>
        <p:spPr>
          <a:xfrm>
            <a:off x="-17022" y="4517671"/>
            <a:ext cx="9178044" cy="8659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05" name="The result for cabins 13-20 was a bedroom with two beds for adult leaders or parents and then 8 bunk beds in the rest of the cabin"/>
          <p:cNvSpPr txBox="1"/>
          <p:nvPr/>
        </p:nvSpPr>
        <p:spPr>
          <a:xfrm>
            <a:off x="73750" y="4507229"/>
            <a:ext cx="8996493" cy="675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result for cabins 13-20 was a bedroom with two beds for adult leaders or parents and then 8 bunk beds in the rest of the cabin</a:t>
            </a:r>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9" name="Picture 1" descr="Picture 1"/>
          <p:cNvPicPr>
            <a:picLocks noChangeAspect="1"/>
          </p:cNvPicPr>
          <p:nvPr/>
        </p:nvPicPr>
        <p:blipFill>
          <a:blip r:embed="rId3">
            <a:extLst/>
          </a:blip>
          <a:stretch>
            <a:fillRect/>
          </a:stretch>
        </p:blipFill>
        <p:spPr>
          <a:xfrm>
            <a:off x="2349500" y="0"/>
            <a:ext cx="9144000" cy="5143500"/>
          </a:xfrm>
          <a:prstGeom prst="rect">
            <a:avLst/>
          </a:prstGeom>
          <a:ln w="12700">
            <a:miter lim="400000"/>
          </a:ln>
        </p:spPr>
      </p:pic>
      <p:sp>
        <p:nvSpPr>
          <p:cNvPr id="910"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11" name="The same kind of treatment for cabins 7-12 but they were divided in two --with two or three single beds on the “A” side and two on the “B” side. Both sides having bathrooms. Cabin 7 is completely accessible – two bedrooms – each with two beds."/>
          <p:cNvSpPr txBox="1"/>
          <p:nvPr/>
        </p:nvSpPr>
        <p:spPr>
          <a:xfrm>
            <a:off x="295727" y="220979"/>
            <a:ext cx="3715250" cy="2720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same kind of treatment for cabins 7-12 but they were divided in two --with two or three single beds on the “A” side and two on the “B” side. Both sides having bathrooms. Cabin 7 is completely accessible – two bedrooms – each with two beds. </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1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916" name="Rectangle"/>
          <p:cNvSpPr/>
          <p:nvPr/>
        </p:nvSpPr>
        <p:spPr>
          <a:xfrm>
            <a:off x="3721937" y="4421628"/>
            <a:ext cx="5439087" cy="962038"/>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17" name="Cabins 1-4 became 2 BR cabins with 2 baths plus a central living area with 2-4 bunks"/>
          <p:cNvSpPr txBox="1"/>
          <p:nvPr/>
        </p:nvSpPr>
        <p:spPr>
          <a:xfrm>
            <a:off x="3852533" y="4444176"/>
            <a:ext cx="5203293"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Cabins 1-4 became 2 BR cabins with 2 baths plus a central living area with 2-4 bunks</a:t>
            </a:r>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922" name="Rectangle"/>
          <p:cNvSpPr/>
          <p:nvPr/>
        </p:nvSpPr>
        <p:spPr>
          <a:xfrm>
            <a:off x="3690980" y="4370828"/>
            <a:ext cx="5439087" cy="962038"/>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23" name="Milestone and Emerson have double beds and twin beds and each with two bathrooms"/>
          <p:cNvSpPr txBox="1"/>
          <p:nvPr/>
        </p:nvSpPr>
        <p:spPr>
          <a:xfrm>
            <a:off x="3826155" y="4371021"/>
            <a:ext cx="5168737" cy="71945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lnSpc>
                <a:spcPct val="115000"/>
              </a:lnSpc>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Milestone and Emerson have double beds and twin beds and each with two bathrooms</a:t>
            </a: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7" name="Picture 2" descr="Picture 2"/>
          <p:cNvPicPr>
            <a:picLocks noChangeAspect="1"/>
          </p:cNvPicPr>
          <p:nvPr/>
        </p:nvPicPr>
        <p:blipFill>
          <a:blip r:embed="rId3">
            <a:extLst/>
          </a:blip>
          <a:stretch>
            <a:fillRect/>
          </a:stretch>
        </p:blipFill>
        <p:spPr>
          <a:xfrm>
            <a:off x="0" y="-368300"/>
            <a:ext cx="9144000" cy="5143500"/>
          </a:xfrm>
          <a:prstGeom prst="rect">
            <a:avLst/>
          </a:prstGeom>
          <a:ln w="12700">
            <a:miter lim="400000"/>
          </a:ln>
        </p:spPr>
      </p:pic>
      <p:sp>
        <p:nvSpPr>
          <p:cNvPr id="928" name="More views of Milestone"/>
          <p:cNvSpPr txBox="1"/>
          <p:nvPr/>
        </p:nvSpPr>
        <p:spPr>
          <a:xfrm>
            <a:off x="3157964" y="4767579"/>
            <a:ext cx="282806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More views of Milestone</a:t>
            </a: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2"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6" name="Picture 1" descr="Picture 1"/>
          <p:cNvPicPr>
            <a:picLocks noChangeAspect="1"/>
          </p:cNvPicPr>
          <p:nvPr/>
        </p:nvPicPr>
        <p:blipFill>
          <a:blip r:embed="rId3">
            <a:extLst/>
          </a:blip>
          <a:stretch>
            <a:fillRect/>
          </a:stretch>
        </p:blipFill>
        <p:spPr>
          <a:xfrm>
            <a:off x="1930400" y="0"/>
            <a:ext cx="9144000" cy="5143500"/>
          </a:xfrm>
          <a:prstGeom prst="rect">
            <a:avLst/>
          </a:prstGeom>
          <a:ln w="12700">
            <a:miter lim="400000"/>
          </a:ln>
        </p:spPr>
      </p:pic>
      <p:sp>
        <p:nvSpPr>
          <p:cNvPr id="937" name="Rectangle"/>
          <p:cNvSpPr/>
          <p:nvPr/>
        </p:nvSpPr>
        <p:spPr>
          <a:xfrm>
            <a:off x="12698" y="-6353"/>
            <a:ext cx="3715250"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38" name="And, the Tower…"/>
          <p:cNvSpPr txBox="1"/>
          <p:nvPr/>
        </p:nvSpPr>
        <p:spPr>
          <a:xfrm>
            <a:off x="335600" y="246379"/>
            <a:ext cx="3546489" cy="802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000"/>
              </a:spcBef>
              <a:defRPr sz="2000">
                <a:solidFill>
                  <a:srgbClr val="FFFFFF"/>
                </a:solidFill>
                <a:uFill>
                  <a:solidFill>
                    <a:srgbClr val="000000"/>
                  </a:solidFill>
                </a:uFill>
                <a:latin typeface="Trebuchet MS"/>
                <a:ea typeface="Trebuchet MS"/>
                <a:cs typeface="Trebuchet MS"/>
                <a:sym typeface="Trebuchet MS"/>
              </a:defRPr>
            </a:pPr>
            <a:r>
              <a:t>And, the Tower </a:t>
            </a:r>
          </a:p>
          <a:p>
            <a:pPr defTabSz="457200">
              <a:spcBef>
                <a:spcPts val="1000"/>
              </a:spcBef>
              <a:defRPr sz="2000">
                <a:solidFill>
                  <a:srgbClr val="FFFFFF"/>
                </a:solidFill>
                <a:uFill>
                  <a:solidFill>
                    <a:srgbClr val="000000"/>
                  </a:solidFill>
                </a:uFill>
                <a:latin typeface="Trebuchet MS"/>
                <a:ea typeface="Trebuchet MS"/>
                <a:cs typeface="Trebuchet MS"/>
                <a:sym typeface="Trebuchet MS"/>
              </a:defRPr>
            </a:pPr>
            <a:r>
              <a:t>– a constant since the 1920’s.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80" name="Rectangle"/>
          <p:cNvSpPr/>
          <p:nvPr/>
        </p:nvSpPr>
        <p:spPr>
          <a:xfrm>
            <a:off x="1324957" y="4613969"/>
            <a:ext cx="7875054" cy="10983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81" name="Interior part Dining Hall building looked then"/>
          <p:cNvSpPr txBox="1"/>
          <p:nvPr/>
        </p:nvSpPr>
        <p:spPr>
          <a:xfrm>
            <a:off x="1664120" y="4678679"/>
            <a:ext cx="6596020"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a:solidFill>
                  <a:srgbClr val="FFFFFF"/>
                </a:solidFill>
                <a:uFill>
                  <a:solidFill>
                    <a:srgbClr val="000000"/>
                  </a:solidFill>
                </a:uFill>
              </a:defRPr>
            </a:lvl1pPr>
          </a:lstStyle>
          <a:p>
            <a:pPr/>
            <a:r>
              <a:t>How the interior part of the Dining Hall building looked in 1979</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2" name="Picture 1" descr="Picture 1"/>
          <p:cNvPicPr>
            <a:picLocks noChangeAspect="1"/>
          </p:cNvPicPr>
          <p:nvPr/>
        </p:nvPicPr>
        <p:blipFill>
          <a:blip r:embed="rId3">
            <a:extLst/>
          </a:blip>
          <a:stretch>
            <a:fillRect/>
          </a:stretch>
        </p:blipFill>
        <p:spPr>
          <a:xfrm>
            <a:off x="2362200" y="0"/>
            <a:ext cx="9144000" cy="5143500"/>
          </a:xfrm>
          <a:prstGeom prst="rect">
            <a:avLst/>
          </a:prstGeom>
          <a:ln w="12700">
            <a:miter lim="400000"/>
          </a:ln>
        </p:spPr>
      </p:pic>
      <p:sp>
        <p:nvSpPr>
          <p:cNvPr id="943"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44" name="Finally the decision was made in the late 90’s to significantly rebuild the Tower and create a Chapel in the building behind it. Here starting the work"/>
          <p:cNvSpPr txBox="1"/>
          <p:nvPr/>
        </p:nvSpPr>
        <p:spPr>
          <a:xfrm>
            <a:off x="300067" y="316229"/>
            <a:ext cx="3318807" cy="1844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Finally the decision was made in the late 90’s to significantly rebuild the Tower and create a Chapel in the building behind it. Here starting the work</a:t>
            </a: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8" name="Picture 1" descr="Picture 1"/>
          <p:cNvPicPr>
            <a:picLocks noChangeAspect="1"/>
          </p:cNvPicPr>
          <p:nvPr/>
        </p:nvPicPr>
        <p:blipFill>
          <a:blip r:embed="rId3">
            <a:extLst/>
          </a:blip>
          <a:stretch>
            <a:fillRect/>
          </a:stretch>
        </p:blipFill>
        <p:spPr>
          <a:xfrm>
            <a:off x="2324100" y="0"/>
            <a:ext cx="9144000" cy="5143500"/>
          </a:xfrm>
          <a:prstGeom prst="rect">
            <a:avLst/>
          </a:prstGeom>
          <a:ln w="12700">
            <a:miter lim="400000"/>
          </a:ln>
        </p:spPr>
      </p:pic>
      <p:sp>
        <p:nvSpPr>
          <p:cNvPr id="949"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50" name="This involved adding insulation and heat to make new meeting spaces and office spaces. Lots of effort"/>
          <p:cNvSpPr txBox="1"/>
          <p:nvPr/>
        </p:nvSpPr>
        <p:spPr>
          <a:xfrm>
            <a:off x="274246" y="214628"/>
            <a:ext cx="3392972" cy="1259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 This involved adding insulation and heat to make new meeting spaces and office spaces. Lots of effort</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4" name="Picture 1" descr="Picture 1"/>
          <p:cNvPicPr>
            <a:picLocks noChangeAspect="1"/>
          </p:cNvPicPr>
          <p:nvPr/>
        </p:nvPicPr>
        <p:blipFill>
          <a:blip r:embed="rId3">
            <a:extLst/>
          </a:blip>
          <a:stretch>
            <a:fillRect/>
          </a:stretch>
        </p:blipFill>
        <p:spPr>
          <a:xfrm>
            <a:off x="2336800" y="0"/>
            <a:ext cx="9144000" cy="5143500"/>
          </a:xfrm>
          <a:prstGeom prst="rect">
            <a:avLst/>
          </a:prstGeom>
          <a:ln w="12700">
            <a:miter lim="400000"/>
          </a:ln>
        </p:spPr>
      </p:pic>
      <p:sp>
        <p:nvSpPr>
          <p:cNvPr id="955"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56" name="This is the finished Tower after the renovation"/>
          <p:cNvSpPr txBox="1"/>
          <p:nvPr/>
        </p:nvSpPr>
        <p:spPr>
          <a:xfrm>
            <a:off x="289861" y="271779"/>
            <a:ext cx="3391905" cy="726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100">
                <a:solidFill>
                  <a:srgbClr val="FFFFFF"/>
                </a:solidFill>
                <a:uFill>
                  <a:solidFill>
                    <a:srgbClr val="000000"/>
                  </a:solidFill>
                </a:uFill>
                <a:latin typeface="Trebuchet MS"/>
                <a:ea typeface="Trebuchet MS"/>
                <a:cs typeface="Trebuchet MS"/>
                <a:sym typeface="Trebuchet MS"/>
              </a:defRPr>
            </a:lvl1pPr>
          </a:lstStyle>
          <a:p>
            <a:pPr/>
            <a:r>
              <a:t>This is the finished Tower after the renovation</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0" name="Picture 1" descr="Picture 1"/>
          <p:cNvPicPr>
            <a:picLocks noChangeAspect="1"/>
          </p:cNvPicPr>
          <p:nvPr/>
        </p:nvPicPr>
        <p:blipFill>
          <a:blip r:embed="rId3">
            <a:extLst/>
          </a:blip>
          <a:stretch>
            <a:fillRect/>
          </a:stretch>
        </p:blipFill>
        <p:spPr>
          <a:xfrm>
            <a:off x="0" y="-419100"/>
            <a:ext cx="9144000" cy="5143500"/>
          </a:xfrm>
          <a:prstGeom prst="rect">
            <a:avLst/>
          </a:prstGeom>
          <a:ln w="12700">
            <a:miter lim="400000"/>
          </a:ln>
        </p:spPr>
      </p:pic>
      <p:sp>
        <p:nvSpPr>
          <p:cNvPr id="961" name="And not just buildings being upgraded – also the water system"/>
          <p:cNvSpPr txBox="1"/>
          <p:nvPr/>
        </p:nvSpPr>
        <p:spPr>
          <a:xfrm>
            <a:off x="952828" y="4697729"/>
            <a:ext cx="7161815"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And not just buildings being upgraded – also the water system</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5" name="Picture 1" descr="Picture 1"/>
          <p:cNvPicPr>
            <a:picLocks noChangeAspect="1"/>
          </p:cNvPicPr>
          <p:nvPr/>
        </p:nvPicPr>
        <p:blipFill>
          <a:blip r:embed="rId3">
            <a:extLst/>
          </a:blip>
          <a:stretch>
            <a:fillRect/>
          </a:stretch>
        </p:blipFill>
        <p:spPr>
          <a:xfrm>
            <a:off x="0" y="-406400"/>
            <a:ext cx="9144000" cy="5143500"/>
          </a:xfrm>
          <a:prstGeom prst="rect">
            <a:avLst/>
          </a:prstGeom>
          <a:ln w="12700">
            <a:miter lim="400000"/>
          </a:ln>
        </p:spPr>
      </p:pic>
      <p:sp>
        <p:nvSpPr>
          <p:cNvPr id="966" name="Significant improvements to our three wells, the chlorination process…"/>
          <p:cNvSpPr txBox="1"/>
          <p:nvPr/>
        </p:nvSpPr>
        <p:spPr>
          <a:xfrm>
            <a:off x="391994" y="4697729"/>
            <a:ext cx="8283483"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 Significant improvements to our three wells, the chlorination process…</a:t>
            </a: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0" name="Picture 1" descr="Picture 1"/>
          <p:cNvPicPr>
            <a:picLocks noChangeAspect="1"/>
          </p:cNvPicPr>
          <p:nvPr/>
        </p:nvPicPr>
        <p:blipFill>
          <a:blip r:embed="rId3">
            <a:extLst/>
          </a:blip>
          <a:stretch>
            <a:fillRect/>
          </a:stretch>
        </p:blipFill>
        <p:spPr>
          <a:xfrm>
            <a:off x="0" y="-381000"/>
            <a:ext cx="9144000" cy="5143500"/>
          </a:xfrm>
          <a:prstGeom prst="rect">
            <a:avLst/>
          </a:prstGeom>
          <a:ln w="12700">
            <a:miter lim="400000"/>
          </a:ln>
        </p:spPr>
      </p:pic>
      <p:sp>
        <p:nvSpPr>
          <p:cNvPr id="971" name="And the automation of each well that is being used"/>
          <p:cNvSpPr txBox="1"/>
          <p:nvPr/>
        </p:nvSpPr>
        <p:spPr>
          <a:xfrm>
            <a:off x="1642051" y="4767579"/>
            <a:ext cx="5936092"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And the automation of each well that is being used</a:t>
            </a:r>
          </a:p>
        </p:txBody>
      </p:sp>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5" name="Picture 1" descr="Picture 1"/>
          <p:cNvPicPr>
            <a:picLocks noChangeAspect="1"/>
          </p:cNvPicPr>
          <p:nvPr/>
        </p:nvPicPr>
        <p:blipFill>
          <a:blip r:embed="rId3">
            <a:extLst/>
          </a:blip>
          <a:stretch>
            <a:fillRect/>
          </a:stretch>
        </p:blipFill>
        <p:spPr>
          <a:xfrm>
            <a:off x="2044700" y="0"/>
            <a:ext cx="9144000" cy="5143500"/>
          </a:xfrm>
          <a:prstGeom prst="rect">
            <a:avLst/>
          </a:prstGeom>
          <a:ln w="12700">
            <a:miter lim="400000"/>
          </a:ln>
        </p:spPr>
      </p:pic>
      <p:sp>
        <p:nvSpPr>
          <p:cNvPr id="976" name="Rectangle"/>
          <p:cNvSpPr/>
          <p:nvPr/>
        </p:nvSpPr>
        <p:spPr>
          <a:xfrm>
            <a:off x="774697" y="-6353"/>
            <a:ext cx="3130307"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977" name="The waste water treatment plant also went through improvements, so we could stay certified by the state"/>
          <p:cNvSpPr txBox="1"/>
          <p:nvPr/>
        </p:nvSpPr>
        <p:spPr>
          <a:xfrm>
            <a:off x="201307" y="252729"/>
            <a:ext cx="3397960" cy="1259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waste water treatment plant also went through improvements, so we could stay certified by the state</a:t>
            </a: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1" name="Picture 1" descr="Picture 1"/>
          <p:cNvPicPr>
            <a:picLocks noChangeAspect="1"/>
          </p:cNvPicPr>
          <p:nvPr/>
        </p:nvPicPr>
        <p:blipFill>
          <a:blip r:embed="rId3">
            <a:extLst/>
          </a:blip>
          <a:stretch>
            <a:fillRect/>
          </a:stretch>
        </p:blipFill>
        <p:spPr>
          <a:xfrm>
            <a:off x="1011700" y="100944"/>
            <a:ext cx="6493821" cy="3652775"/>
          </a:xfrm>
          <a:prstGeom prst="rect">
            <a:avLst/>
          </a:prstGeom>
          <a:ln w="12700">
            <a:miter lim="400000"/>
          </a:ln>
        </p:spPr>
      </p:pic>
      <p:sp>
        <p:nvSpPr>
          <p:cNvPr id="982" name="AND THE ROAD!!! The repaving of the road up The Mountain has made a huge difference. These projects were made possible thanks to two $100,000 gifts from generous Mountain donors. And the Ring Road was repaved in 2018 from the Volleyball court all around cabins 7-20 and the dining hall up to the main road!"/>
          <p:cNvSpPr txBox="1"/>
          <p:nvPr/>
        </p:nvSpPr>
        <p:spPr>
          <a:xfrm>
            <a:off x="166769" y="3796029"/>
            <a:ext cx="8995712" cy="1209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1900">
                <a:solidFill>
                  <a:srgbClr val="FFFFFF"/>
                </a:solidFill>
                <a:uFill>
                  <a:solidFill>
                    <a:srgbClr val="000000"/>
                  </a:solidFill>
                </a:uFill>
                <a:latin typeface="Trebuchet MS"/>
                <a:ea typeface="Trebuchet MS"/>
                <a:cs typeface="Trebuchet MS"/>
                <a:sym typeface="Trebuchet MS"/>
              </a:defRPr>
            </a:lvl1pPr>
          </a:lstStyle>
          <a:p>
            <a:pPr/>
            <a:r>
              <a:t>AND THE ROAD!!! The repaving of the road up The Mountain has made a huge difference. These projects were made possible thanks to two $100,000 gifts from generous Mountain donors. And the Ring Road was repaved in 2018 from the Volleyball court all around cabins 7-20 and the dining hall up to the main road!</a:t>
            </a:r>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6" name="Picture 1" descr="Picture 1"/>
          <p:cNvPicPr>
            <a:picLocks noChangeAspect="1"/>
          </p:cNvPicPr>
          <p:nvPr/>
        </p:nvPicPr>
        <p:blipFill>
          <a:blip r:embed="rId3">
            <a:extLst/>
          </a:blip>
          <a:stretch>
            <a:fillRect/>
          </a:stretch>
        </p:blipFill>
        <p:spPr>
          <a:xfrm>
            <a:off x="425450" y="113369"/>
            <a:ext cx="7847432" cy="4414181"/>
          </a:xfrm>
          <a:prstGeom prst="rect">
            <a:avLst/>
          </a:prstGeom>
          <a:ln w="12700">
            <a:miter lim="400000"/>
          </a:ln>
        </p:spPr>
      </p:pic>
      <p:sp>
        <p:nvSpPr>
          <p:cNvPr id="987" name="The beauty of The Mountain…Rhododendron both red and…"/>
          <p:cNvSpPr txBox="1"/>
          <p:nvPr/>
        </p:nvSpPr>
        <p:spPr>
          <a:xfrm>
            <a:off x="1108542" y="4634229"/>
            <a:ext cx="692691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beauty of The Mountain…Rhododendron both red and… </a:t>
            </a: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992" name="White"/>
          <p:cNvSpPr txBox="1"/>
          <p:nvPr/>
        </p:nvSpPr>
        <p:spPr>
          <a:xfrm>
            <a:off x="947669" y="-1272"/>
            <a:ext cx="847533"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 White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86" name="Rectangle"/>
          <p:cNvSpPr/>
          <p:nvPr/>
        </p:nvSpPr>
        <p:spPr>
          <a:xfrm>
            <a:off x="4841775" y="4613969"/>
            <a:ext cx="4358234" cy="10983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87" name="Game room was at the front end"/>
          <p:cNvSpPr txBox="1"/>
          <p:nvPr/>
        </p:nvSpPr>
        <p:spPr>
          <a:xfrm>
            <a:off x="5122831" y="4711000"/>
            <a:ext cx="3824716"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defRPr>
            </a:lvl1pPr>
          </a:lstStyle>
          <a:p>
            <a:pPr/>
            <a:r>
              <a:t>Game room was at the front end</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6" name="Picture 1" descr="Picture 1"/>
          <p:cNvPicPr>
            <a:picLocks noChangeAspect="1"/>
          </p:cNvPicPr>
          <p:nvPr/>
        </p:nvPicPr>
        <p:blipFill>
          <a:blip r:embed="rId3">
            <a:extLst/>
          </a:blip>
          <a:stretch>
            <a:fillRect/>
          </a:stretch>
        </p:blipFill>
        <p:spPr>
          <a:xfrm>
            <a:off x="0" y="-514350"/>
            <a:ext cx="9144000" cy="5143500"/>
          </a:xfrm>
          <a:prstGeom prst="rect">
            <a:avLst/>
          </a:prstGeom>
          <a:ln w="12700">
            <a:miter lim="400000"/>
          </a:ln>
        </p:spPr>
      </p:pic>
      <p:sp>
        <p:nvSpPr>
          <p:cNvPr id="997" name="…and finally Mountain Laurel and…"/>
          <p:cNvSpPr txBox="1"/>
          <p:nvPr/>
        </p:nvSpPr>
        <p:spPr>
          <a:xfrm>
            <a:off x="2533570" y="4697728"/>
            <a:ext cx="4076856"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…and finally Mountain Laurel and…</a:t>
            </a: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1" name="Picture 1" descr="Picture 1"/>
          <p:cNvPicPr>
            <a:picLocks noChangeAspect="1"/>
          </p:cNvPicPr>
          <p:nvPr/>
        </p:nvPicPr>
        <p:blipFill>
          <a:blip r:embed="rId3">
            <a:extLst/>
          </a:blip>
          <a:stretch>
            <a:fillRect/>
          </a:stretch>
        </p:blipFill>
        <p:spPr>
          <a:xfrm>
            <a:off x="361950" y="-6350"/>
            <a:ext cx="8198778" cy="4611812"/>
          </a:xfrm>
          <a:prstGeom prst="rect">
            <a:avLst/>
          </a:prstGeom>
          <a:ln w="12700">
            <a:miter lim="400000"/>
          </a:ln>
        </p:spPr>
      </p:pic>
      <p:sp>
        <p:nvSpPr>
          <p:cNvPr id="1002" name="Lady Slippers"/>
          <p:cNvSpPr txBox="1"/>
          <p:nvPr/>
        </p:nvSpPr>
        <p:spPr>
          <a:xfrm>
            <a:off x="3694430" y="4685028"/>
            <a:ext cx="1755137"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 Lady Slippers </a:t>
            </a:r>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6" name="Picture 1" descr="Picture 1"/>
          <p:cNvPicPr>
            <a:picLocks noChangeAspect="1"/>
          </p:cNvPicPr>
          <p:nvPr/>
        </p:nvPicPr>
        <p:blipFill>
          <a:blip r:embed="rId3">
            <a:extLst/>
          </a:blip>
          <a:stretch>
            <a:fillRect/>
          </a:stretch>
        </p:blipFill>
        <p:spPr>
          <a:xfrm>
            <a:off x="2349500" y="0"/>
            <a:ext cx="9144000" cy="5143500"/>
          </a:xfrm>
          <a:prstGeom prst="rect">
            <a:avLst/>
          </a:prstGeom>
          <a:ln w="12700">
            <a:miter lim="400000"/>
          </a:ln>
        </p:spPr>
      </p:pic>
      <p:sp>
        <p:nvSpPr>
          <p:cNvPr id="1007"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08" name="…and the Orange Flame Azalea. In addition, but not pictured here, lots of smaller azalea bushes. Also not pictured, but a joy to be seen are the tiny pink blossoms on our 300-700 year-old White Oak trees. These blossoms precede the green leaves that blanket the whole mtn."/>
          <p:cNvSpPr txBox="1"/>
          <p:nvPr/>
        </p:nvSpPr>
        <p:spPr>
          <a:xfrm>
            <a:off x="224279" y="246379"/>
            <a:ext cx="4038759" cy="2720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 …and the Orange Flame Azalea. In addition, but not pictured here, lots of smaller azalea bushes. Also not pictured, but a joy to be seen are the tiny pink blossoms on our 300-700 year-old White Oak trees. These blossoms precede the green leaves that blanket the whole mtn.</a:t>
            </a:r>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2" name="Picture 1" descr="Picture 1"/>
          <p:cNvPicPr>
            <a:picLocks noChangeAspect="1"/>
          </p:cNvPicPr>
          <p:nvPr/>
        </p:nvPicPr>
        <p:blipFill>
          <a:blip r:embed="rId3">
            <a:extLst/>
          </a:blip>
          <a:stretch>
            <a:fillRect/>
          </a:stretch>
        </p:blipFill>
        <p:spPr>
          <a:xfrm>
            <a:off x="0" y="-393700"/>
            <a:ext cx="9144000" cy="5143500"/>
          </a:xfrm>
          <a:prstGeom prst="rect">
            <a:avLst/>
          </a:prstGeom>
          <a:ln w="12700">
            <a:miter lim="400000"/>
          </a:ln>
        </p:spPr>
      </p:pic>
      <p:sp>
        <p:nvSpPr>
          <p:cNvPr id="1013" name="And did we mention views?  A few more --Monkey Face"/>
          <p:cNvSpPr txBox="1"/>
          <p:nvPr/>
        </p:nvSpPr>
        <p:spPr>
          <a:xfrm>
            <a:off x="1571233" y="4754879"/>
            <a:ext cx="6331726"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And did we mention views?  A few more --Monkey Face</a:t>
            </a: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7" name="Picture 1" descr="Picture 1"/>
          <p:cNvPicPr>
            <a:picLocks noChangeAspect="1"/>
          </p:cNvPicPr>
          <p:nvPr/>
        </p:nvPicPr>
        <p:blipFill>
          <a:blip r:embed="rId3">
            <a:extLst/>
          </a:blip>
          <a:stretch>
            <a:fillRect/>
          </a:stretch>
        </p:blipFill>
        <p:spPr>
          <a:xfrm>
            <a:off x="2336800" y="0"/>
            <a:ext cx="9144000" cy="5143500"/>
          </a:xfrm>
          <a:prstGeom prst="rect">
            <a:avLst/>
          </a:prstGeom>
          <a:ln w="12700">
            <a:miter lim="400000"/>
          </a:ln>
        </p:spPr>
      </p:pic>
      <p:sp>
        <p:nvSpPr>
          <p:cNvPr id="1018"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19" name="The amazing cloud filled Blue Valley, often right up to the edge of Meditation Rock"/>
          <p:cNvSpPr txBox="1"/>
          <p:nvPr/>
        </p:nvSpPr>
        <p:spPr>
          <a:xfrm>
            <a:off x="302014" y="290829"/>
            <a:ext cx="3923919" cy="1120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300">
                <a:solidFill>
                  <a:srgbClr val="FFFFFF"/>
                </a:solidFill>
                <a:uFill>
                  <a:solidFill>
                    <a:srgbClr val="000000"/>
                  </a:solidFill>
                </a:uFill>
                <a:latin typeface="Trebuchet MS"/>
                <a:ea typeface="Trebuchet MS"/>
                <a:cs typeface="Trebuchet MS"/>
                <a:sym typeface="Trebuchet MS"/>
              </a:defRPr>
            </a:lvl1pPr>
          </a:lstStyle>
          <a:p>
            <a:pPr/>
            <a:r>
              <a:t> The amazing cloud filled Blue Valley, often right up to the edge of Meditation Rock</a:t>
            </a:r>
          </a:p>
        </p:txBody>
      </p:sp>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7" name="Picture 1" descr="Picture 1"/>
          <p:cNvPicPr>
            <a:picLocks noChangeAspect="1"/>
          </p:cNvPicPr>
          <p:nvPr/>
        </p:nvPicPr>
        <p:blipFill>
          <a:blip r:embed="rId3">
            <a:extLst/>
          </a:blip>
          <a:stretch>
            <a:fillRect/>
          </a:stretch>
        </p:blipFill>
        <p:spPr>
          <a:xfrm>
            <a:off x="2438400" y="0"/>
            <a:ext cx="9144000" cy="5143500"/>
          </a:xfrm>
          <a:prstGeom prst="rect">
            <a:avLst/>
          </a:prstGeom>
          <a:ln w="12700">
            <a:miter lim="400000"/>
          </a:ln>
        </p:spPr>
      </p:pic>
      <p:sp>
        <p:nvSpPr>
          <p:cNvPr id="1028"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29" name="Fewer people get to see the winter beauty"/>
          <p:cNvSpPr txBox="1"/>
          <p:nvPr/>
        </p:nvSpPr>
        <p:spPr>
          <a:xfrm>
            <a:off x="325581" y="284479"/>
            <a:ext cx="3337730" cy="751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200">
                <a:solidFill>
                  <a:srgbClr val="FFFFFF"/>
                </a:solidFill>
                <a:uFill>
                  <a:solidFill>
                    <a:srgbClr val="000000"/>
                  </a:solidFill>
                </a:uFill>
                <a:latin typeface="Trebuchet MS"/>
                <a:ea typeface="Trebuchet MS"/>
                <a:cs typeface="Trebuchet MS"/>
                <a:sym typeface="Trebuchet MS"/>
              </a:defRPr>
            </a:lvl1pPr>
          </a:lstStyle>
          <a:p>
            <a:pPr/>
            <a:r>
              <a:t>Fewer people get to see the winter beauty</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3" name="Picture 2" descr="Picture 2"/>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034" name="and the White Oaks with no leaves in the fog"/>
          <p:cNvSpPr txBox="1"/>
          <p:nvPr/>
        </p:nvSpPr>
        <p:spPr>
          <a:xfrm>
            <a:off x="1960705" y="4780279"/>
            <a:ext cx="5222585"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and the White Oaks with no leaves in the fog</a:t>
            </a:r>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8" name="Picture 1" descr="Picture 1"/>
          <p:cNvPicPr>
            <a:picLocks noChangeAspect="1"/>
          </p:cNvPicPr>
          <p:nvPr/>
        </p:nvPicPr>
        <p:blipFill>
          <a:blip r:embed="rId3">
            <a:extLst/>
          </a:blip>
          <a:stretch>
            <a:fillRect/>
          </a:stretch>
        </p:blipFill>
        <p:spPr>
          <a:xfrm>
            <a:off x="2273300" y="0"/>
            <a:ext cx="9144000" cy="5143500"/>
          </a:xfrm>
          <a:prstGeom prst="rect">
            <a:avLst/>
          </a:prstGeom>
          <a:ln w="12700">
            <a:miter lim="400000"/>
          </a:ln>
        </p:spPr>
      </p:pic>
      <p:sp>
        <p:nvSpPr>
          <p:cNvPr id="1039"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40" name="…and lots of rainbows"/>
          <p:cNvSpPr txBox="1"/>
          <p:nvPr/>
        </p:nvSpPr>
        <p:spPr>
          <a:xfrm>
            <a:off x="359240" y="328929"/>
            <a:ext cx="2965092" cy="4343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300">
                <a:solidFill>
                  <a:srgbClr val="FFFFFF"/>
                </a:solidFill>
                <a:uFill>
                  <a:solidFill>
                    <a:srgbClr val="000000"/>
                  </a:solidFill>
                </a:uFill>
                <a:latin typeface="Trebuchet MS"/>
                <a:ea typeface="Trebuchet MS"/>
                <a:cs typeface="Trebuchet MS"/>
                <a:sym typeface="Trebuchet MS"/>
              </a:defRPr>
            </a:lvl1pPr>
          </a:lstStyle>
          <a:p>
            <a:pPr/>
            <a:r>
              <a:t>…and lots of rainbows</a:t>
            </a:r>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4"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045" name="the early evening skies… and"/>
          <p:cNvSpPr txBox="1"/>
          <p:nvPr/>
        </p:nvSpPr>
        <p:spPr>
          <a:xfrm>
            <a:off x="22479" y="4672329"/>
            <a:ext cx="353611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 the early evening skies… and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92" name="Rectangle"/>
          <p:cNvSpPr/>
          <p:nvPr/>
        </p:nvSpPr>
        <p:spPr>
          <a:xfrm>
            <a:off x="4850803" y="3675657"/>
            <a:ext cx="4539706" cy="213821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93" name="Building of the cabins around the edge of the mountain – all bunkhouses but all with sinks and bathrooms! THIS MADE A HUGE POSITIVE DIFFERENCE TO THE 1979 SEARCH GROUP"/>
          <p:cNvSpPr txBox="1"/>
          <p:nvPr/>
        </p:nvSpPr>
        <p:spPr>
          <a:xfrm>
            <a:off x="5064440" y="3746544"/>
            <a:ext cx="4010436" cy="136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700">
                <a:solidFill>
                  <a:srgbClr val="FFFFFF"/>
                </a:solidFill>
                <a:uFill>
                  <a:solidFill>
                    <a:srgbClr val="000000"/>
                  </a:solidFill>
                </a:uFill>
              </a:defRPr>
            </a:lvl1pPr>
          </a:lstStyle>
          <a:p>
            <a:pPr/>
            <a:r>
              <a:t>Building of the cabins around the edge of the mountain – all bunkhouses but all with sinks and bathrooms! THIS MADE A HUGE POSITIVE DIFFERENCE TO THE 1979 SEARCH GROUP </a:t>
            </a: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050" name="end of day sunsets"/>
          <p:cNvSpPr txBox="1"/>
          <p:nvPr/>
        </p:nvSpPr>
        <p:spPr>
          <a:xfrm>
            <a:off x="3467901" y="4729479"/>
            <a:ext cx="220819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end of day sunsets</a:t>
            </a:r>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4" name="Picture 1" descr="Picture 1"/>
          <p:cNvPicPr>
            <a:picLocks noChangeAspect="1"/>
          </p:cNvPicPr>
          <p:nvPr/>
        </p:nvPicPr>
        <p:blipFill>
          <a:blip r:embed="rId3">
            <a:extLst/>
          </a:blip>
          <a:stretch>
            <a:fillRect/>
          </a:stretch>
        </p:blipFill>
        <p:spPr>
          <a:xfrm>
            <a:off x="2209800" y="0"/>
            <a:ext cx="9144000" cy="5143500"/>
          </a:xfrm>
          <a:prstGeom prst="rect">
            <a:avLst/>
          </a:prstGeom>
          <a:ln w="12700">
            <a:miter lim="400000"/>
          </a:ln>
        </p:spPr>
      </p:pic>
      <p:sp>
        <p:nvSpPr>
          <p:cNvPr id="1055"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56" name="Top it all off with a telescope view with no light interference"/>
          <p:cNvSpPr txBox="1"/>
          <p:nvPr/>
        </p:nvSpPr>
        <p:spPr>
          <a:xfrm>
            <a:off x="265676" y="246379"/>
            <a:ext cx="2894870" cy="1082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200">
                <a:solidFill>
                  <a:srgbClr val="FFFFFF"/>
                </a:solidFill>
                <a:uFill>
                  <a:solidFill>
                    <a:srgbClr val="000000"/>
                  </a:solidFill>
                </a:uFill>
                <a:latin typeface="Trebuchet MS"/>
                <a:ea typeface="Trebuchet MS"/>
                <a:cs typeface="Trebuchet MS"/>
                <a:sym typeface="Trebuchet MS"/>
              </a:defRPr>
            </a:lvl1pPr>
          </a:lstStyle>
          <a:p>
            <a:pPr/>
            <a:r>
              <a:t>Top it all off with a telescope view with no light interference</a:t>
            </a: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60" name="Picture 1" descr="Picture 1"/>
          <p:cNvPicPr>
            <a:picLocks noChangeAspect="1"/>
          </p:cNvPicPr>
          <p:nvPr/>
        </p:nvPicPr>
        <p:blipFill>
          <a:blip r:embed="rId3">
            <a:extLst/>
          </a:blip>
          <a:stretch>
            <a:fillRect/>
          </a:stretch>
        </p:blipFill>
        <p:spPr>
          <a:xfrm>
            <a:off x="2032000" y="0"/>
            <a:ext cx="9144000" cy="5143500"/>
          </a:xfrm>
          <a:prstGeom prst="rect">
            <a:avLst/>
          </a:prstGeom>
          <a:ln w="12700">
            <a:miter lim="400000"/>
          </a:ln>
        </p:spPr>
      </p:pic>
      <p:sp>
        <p:nvSpPr>
          <p:cNvPr id="1061" name="Rectangle"/>
          <p:cNvSpPr/>
          <p:nvPr/>
        </p:nvSpPr>
        <p:spPr>
          <a:xfrm>
            <a:off x="774698" y="-6353"/>
            <a:ext cx="3151341"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62" name="At our new entrance road the sign today says that this is a Unitarian Universalist Center but that ALL ARE WELCOME"/>
          <p:cNvSpPr txBox="1"/>
          <p:nvPr/>
        </p:nvSpPr>
        <p:spPr>
          <a:xfrm>
            <a:off x="301146" y="240029"/>
            <a:ext cx="3343935" cy="174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b="1" sz="2200">
                <a:solidFill>
                  <a:srgbClr val="FFFFFF"/>
                </a:solidFill>
                <a:uFill>
                  <a:solidFill>
                    <a:srgbClr val="000000"/>
                  </a:solidFill>
                </a:uFill>
                <a:latin typeface="Trebuchet MS"/>
                <a:ea typeface="Trebuchet MS"/>
                <a:cs typeface="Trebuchet MS"/>
                <a:sym typeface="Trebuchet MS"/>
              </a:defRPr>
            </a:lvl1pPr>
          </a:lstStyle>
          <a:p>
            <a:pPr/>
            <a:r>
              <a:t>At our new entrance road the sign today says that this is a Unitarian Universalist Center but that ALL ARE WELCOME</a:t>
            </a:r>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66" name="Picture 1" descr="Picture 1"/>
          <p:cNvPicPr>
            <a:picLocks noChangeAspect="1"/>
          </p:cNvPicPr>
          <p:nvPr/>
        </p:nvPicPr>
        <p:blipFill>
          <a:blip r:embed="rId3">
            <a:extLst/>
          </a:blip>
          <a:stretch>
            <a:fillRect/>
          </a:stretch>
        </p:blipFill>
        <p:spPr>
          <a:xfrm>
            <a:off x="2349500" y="0"/>
            <a:ext cx="9144000" cy="5143500"/>
          </a:xfrm>
          <a:prstGeom prst="rect">
            <a:avLst/>
          </a:prstGeom>
          <a:ln w="12700">
            <a:miter lim="400000"/>
          </a:ln>
        </p:spPr>
      </p:pic>
      <p:sp>
        <p:nvSpPr>
          <p:cNvPr id="1067"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68" name="Lee Knight is the ONLY person who has been a constant EVERY year since 1980 – A folk singer, story teller, educator about the Adirondacks, where he grew up."/>
          <p:cNvSpPr txBox="1"/>
          <p:nvPr/>
        </p:nvSpPr>
        <p:spPr>
          <a:xfrm>
            <a:off x="295567" y="271779"/>
            <a:ext cx="4032102" cy="2072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200">
                <a:solidFill>
                  <a:srgbClr val="FFFFFF"/>
                </a:solidFill>
                <a:uFill>
                  <a:solidFill>
                    <a:srgbClr val="000000"/>
                  </a:solidFill>
                </a:uFill>
                <a:latin typeface="Trebuchet MS"/>
                <a:ea typeface="Trebuchet MS"/>
                <a:cs typeface="Trebuchet MS"/>
                <a:sym typeface="Trebuchet MS"/>
              </a:defRPr>
            </a:lvl1pPr>
          </a:lstStyle>
          <a:p>
            <a:pPr/>
            <a:r>
              <a:t>Lee Knight is the ONLY person who has been a constant EVERY year since 1980 – A folk singer, story teller, educator about the Adirondacks, where he grew up.</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2" name="Picture 1" descr="Picture 1"/>
          <p:cNvPicPr>
            <a:picLocks noChangeAspect="1"/>
          </p:cNvPicPr>
          <p:nvPr/>
        </p:nvPicPr>
        <p:blipFill>
          <a:blip r:embed="rId3">
            <a:extLst/>
          </a:blip>
          <a:stretch>
            <a:fillRect/>
          </a:stretch>
        </p:blipFill>
        <p:spPr>
          <a:xfrm>
            <a:off x="0" y="-438150"/>
            <a:ext cx="9144000" cy="5143500"/>
          </a:xfrm>
          <a:prstGeom prst="rect">
            <a:avLst/>
          </a:prstGeom>
          <a:ln w="12700">
            <a:miter lim="400000"/>
          </a:ln>
        </p:spPr>
      </p:pic>
      <p:sp>
        <p:nvSpPr>
          <p:cNvPr id="1073" name="Lee learned to love the Southern Appalachians…"/>
          <p:cNvSpPr txBox="1"/>
          <p:nvPr/>
        </p:nvSpPr>
        <p:spPr>
          <a:xfrm>
            <a:off x="1837908" y="4697729"/>
            <a:ext cx="5671053"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 Lee learned to love the Southern Appalachians…</a:t>
            </a: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7" name="Picture 1" descr="Picture 1"/>
          <p:cNvPicPr>
            <a:picLocks noChangeAspect="1"/>
          </p:cNvPicPr>
          <p:nvPr/>
        </p:nvPicPr>
        <p:blipFill>
          <a:blip r:embed="rId3">
            <a:extLst/>
          </a:blip>
          <a:stretch>
            <a:fillRect/>
          </a:stretch>
        </p:blipFill>
        <p:spPr>
          <a:xfrm>
            <a:off x="0" y="-444500"/>
            <a:ext cx="9144000" cy="5143500"/>
          </a:xfrm>
          <a:prstGeom prst="rect">
            <a:avLst/>
          </a:prstGeom>
          <a:ln w="12700">
            <a:miter lim="400000"/>
          </a:ln>
        </p:spPr>
      </p:pic>
      <p:sp>
        <p:nvSpPr>
          <p:cNvPr id="1078" name="And its people, including those living on the islands around South Carolina and Georgia"/>
          <p:cNvSpPr txBox="1"/>
          <p:nvPr/>
        </p:nvSpPr>
        <p:spPr>
          <a:xfrm>
            <a:off x="64741" y="4735829"/>
            <a:ext cx="9014514"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a:solidFill>
                  <a:srgbClr val="FFFFFF"/>
                </a:solidFill>
                <a:uFill>
                  <a:solidFill>
                    <a:srgbClr val="000000"/>
                  </a:solidFill>
                </a:uFill>
                <a:latin typeface="Trebuchet MS"/>
                <a:ea typeface="Trebuchet MS"/>
                <a:cs typeface="Trebuchet MS"/>
                <a:sym typeface="Trebuchet MS"/>
              </a:defRPr>
            </a:lvl1pPr>
          </a:lstStyle>
          <a:p>
            <a:pPr/>
            <a:r>
              <a:t>And its people, including those living on the islands around South Carolina and Georgia</a:t>
            </a:r>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2" name="Picture 1" descr="Picture 1"/>
          <p:cNvPicPr>
            <a:picLocks noChangeAspect="1"/>
          </p:cNvPicPr>
          <p:nvPr/>
        </p:nvPicPr>
        <p:blipFill>
          <a:blip r:embed="rId3">
            <a:extLst/>
          </a:blip>
          <a:stretch>
            <a:fillRect/>
          </a:stretch>
        </p:blipFill>
        <p:spPr>
          <a:xfrm>
            <a:off x="2324100" y="0"/>
            <a:ext cx="9144000" cy="5143500"/>
          </a:xfrm>
          <a:prstGeom prst="rect">
            <a:avLst/>
          </a:prstGeom>
          <a:ln w="12700">
            <a:miter lim="400000"/>
          </a:ln>
        </p:spPr>
      </p:pic>
      <p:sp>
        <p:nvSpPr>
          <p:cNvPr id="1083"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84" name="Here is Lee playing his instruments… and"/>
          <p:cNvSpPr txBox="1"/>
          <p:nvPr/>
        </p:nvSpPr>
        <p:spPr>
          <a:xfrm>
            <a:off x="109917" y="360678"/>
            <a:ext cx="4361700"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a:solidFill>
                  <a:srgbClr val="FFFFFF"/>
                </a:solidFill>
                <a:uFill>
                  <a:solidFill>
                    <a:srgbClr val="000000"/>
                  </a:solidFill>
                </a:uFill>
                <a:latin typeface="Trebuchet MS"/>
                <a:ea typeface="Trebuchet MS"/>
                <a:cs typeface="Trebuchet MS"/>
                <a:sym typeface="Trebuchet MS"/>
              </a:defRPr>
            </a:lvl1pPr>
          </a:lstStyle>
          <a:p>
            <a:pPr/>
            <a:r>
              <a:t> Here is Lee playing his instruments… and</a:t>
            </a:r>
          </a:p>
        </p:txBody>
      </p:sp>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8" name="Picture 1" descr="Picture 1"/>
          <p:cNvPicPr>
            <a:picLocks noChangeAspect="1"/>
          </p:cNvPicPr>
          <p:nvPr/>
        </p:nvPicPr>
        <p:blipFill>
          <a:blip r:embed="rId3">
            <a:extLst/>
          </a:blip>
          <a:stretch>
            <a:fillRect/>
          </a:stretch>
        </p:blipFill>
        <p:spPr>
          <a:xfrm>
            <a:off x="0" y="-457200"/>
            <a:ext cx="9144000" cy="5143500"/>
          </a:xfrm>
          <a:prstGeom prst="rect">
            <a:avLst/>
          </a:prstGeom>
          <a:ln w="12700">
            <a:miter lim="400000"/>
          </a:ln>
        </p:spPr>
      </p:pic>
      <p:sp>
        <p:nvSpPr>
          <p:cNvPr id="1089" name="Telling his stories. THANK YOU, LEE."/>
          <p:cNvSpPr txBox="1"/>
          <p:nvPr/>
        </p:nvSpPr>
        <p:spPr>
          <a:xfrm>
            <a:off x="2576371" y="4729479"/>
            <a:ext cx="421985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Telling his stories. THANK YOU, LEE.</a:t>
            </a:r>
          </a:p>
        </p:txBody>
      </p:sp>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094" name="Rectangle"/>
          <p:cNvSpPr/>
          <p:nvPr/>
        </p:nvSpPr>
        <p:spPr>
          <a:xfrm>
            <a:off x="1692472" y="1452908"/>
            <a:ext cx="5392444" cy="223768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95" name="Finally, understanding that we have had hundreds upon hundreds of volunteers over the years we want to specifically recognize those who have served as Presidents of The Mountain’s Board of Trustees and as salaried paid Directors, who lead the day-to-day operations of this place. The lists start in 1979 and are in date order. First the Board Presidents:"/>
          <p:cNvSpPr txBox="1"/>
          <p:nvPr/>
        </p:nvSpPr>
        <p:spPr>
          <a:xfrm>
            <a:off x="1109978" y="982977"/>
            <a:ext cx="6378638" cy="3304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spcBef>
                <a:spcPts val="1000"/>
              </a:spcBef>
              <a:defRPr b="1" sz="2300">
                <a:solidFill>
                  <a:srgbClr val="FFFFFF"/>
                </a:solidFill>
                <a:uFill>
                  <a:solidFill>
                    <a:srgbClr val="000000"/>
                  </a:solidFill>
                </a:uFill>
                <a:latin typeface="Trebuchet MS"/>
                <a:ea typeface="Trebuchet MS"/>
                <a:cs typeface="Trebuchet MS"/>
                <a:sym typeface="Trebuchet MS"/>
              </a:defRPr>
            </a:pPr>
            <a:r>
              <a:t>Finally, understanding that we have had hundreds upon hundreds of volunteers over the years we want to specifically recognize those who have served as Presidents of The Mountain’s Board of Trustees and as salaried paid Directors, who lead the day-to-day operations of this place. The lists start in 1979 and are in date order. </a:t>
            </a:r>
          </a:p>
          <a:p>
            <a:pPr algn="ctr" defTabSz="457200">
              <a:spcBef>
                <a:spcPts val="1000"/>
              </a:spcBef>
              <a:defRPr b="1" sz="2300">
                <a:solidFill>
                  <a:srgbClr val="FFFFFF"/>
                </a:solidFill>
                <a:uFill>
                  <a:solidFill>
                    <a:srgbClr val="000000"/>
                  </a:solidFill>
                </a:uFill>
                <a:latin typeface="Trebuchet MS"/>
                <a:ea typeface="Trebuchet MS"/>
                <a:cs typeface="Trebuchet MS"/>
                <a:sym typeface="Trebuchet MS"/>
              </a:defRPr>
            </a:pPr>
            <a:r>
              <a:t>First the Board Presidents:         </a:t>
            </a:r>
          </a:p>
        </p:txBody>
      </p:sp>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00" name="Rectangle"/>
          <p:cNvSpPr/>
          <p:nvPr/>
        </p:nvSpPr>
        <p:spPr>
          <a:xfrm>
            <a:off x="3001783" y="4608852"/>
            <a:ext cx="3262697" cy="650193"/>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01" name="Roger Comstock"/>
          <p:cNvSpPr txBox="1"/>
          <p:nvPr/>
        </p:nvSpPr>
        <p:spPr>
          <a:xfrm>
            <a:off x="3144020" y="4615179"/>
            <a:ext cx="2855957" cy="510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b="1" sz="2900">
                <a:solidFill>
                  <a:srgbClr val="FFFFFF"/>
                </a:solidFill>
                <a:uFill>
                  <a:solidFill>
                    <a:srgbClr val="000000"/>
                  </a:solidFill>
                </a:uFill>
                <a:latin typeface="Trebuchet MS"/>
                <a:ea typeface="Trebuchet MS"/>
                <a:cs typeface="Trebuchet MS"/>
                <a:sym typeface="Trebuchet MS"/>
              </a:defRPr>
            </a:lvl1pPr>
          </a:lstStyle>
          <a:p>
            <a:pPr/>
            <a:r>
              <a:t>Roger Comstock</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98" name="Rectangle"/>
          <p:cNvSpPr/>
          <p:nvPr/>
        </p:nvSpPr>
        <p:spPr>
          <a:xfrm>
            <a:off x="3431132" y="4561232"/>
            <a:ext cx="5959378" cy="673252"/>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99" name="Note that no road was initially built to the cabins"/>
          <p:cNvSpPr txBox="1"/>
          <p:nvPr/>
        </p:nvSpPr>
        <p:spPr>
          <a:xfrm>
            <a:off x="3575429" y="4646929"/>
            <a:ext cx="552890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1900">
                <a:solidFill>
                  <a:srgbClr val="FFFFFF"/>
                </a:solidFill>
                <a:uFill>
                  <a:solidFill>
                    <a:srgbClr val="000000"/>
                  </a:solidFill>
                </a:uFill>
              </a:defRPr>
            </a:lvl1pPr>
          </a:lstStyle>
          <a:p>
            <a:pPr/>
            <a:r>
              <a:t>Note that no road was initially built to the cabins </a:t>
            </a:r>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06" name="Rectangle"/>
          <p:cNvSpPr/>
          <p:nvPr/>
        </p:nvSpPr>
        <p:spPr>
          <a:xfrm>
            <a:off x="3077983" y="46064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07" name="Jake Haun"/>
          <p:cNvSpPr txBox="1"/>
          <p:nvPr/>
        </p:nvSpPr>
        <p:spPr>
          <a:xfrm>
            <a:off x="3667695" y="4583429"/>
            <a:ext cx="2376339" cy="535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Jake Haun</a:t>
            </a:r>
          </a:p>
        </p:txBody>
      </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12" name="Rectangle"/>
          <p:cNvSpPr/>
          <p:nvPr/>
        </p:nvSpPr>
        <p:spPr>
          <a:xfrm>
            <a:off x="3039883" y="45937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13" name="Margaret Evans"/>
          <p:cNvSpPr txBox="1"/>
          <p:nvPr/>
        </p:nvSpPr>
        <p:spPr>
          <a:xfrm>
            <a:off x="3162573" y="4625498"/>
            <a:ext cx="2919966"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Margaret Evans</a:t>
            </a:r>
          </a:p>
        </p:txBody>
      </p:sp>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18" name="Rectangle"/>
          <p:cNvSpPr/>
          <p:nvPr/>
        </p:nvSpPr>
        <p:spPr>
          <a:xfrm>
            <a:off x="3046233" y="45556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19" name="Walt Pirie"/>
          <p:cNvSpPr txBox="1"/>
          <p:nvPr/>
        </p:nvSpPr>
        <p:spPr>
          <a:xfrm>
            <a:off x="3536920" y="4537392"/>
            <a:ext cx="1955372"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Walt Pirie</a:t>
            </a:r>
          </a:p>
        </p:txBody>
      </p:sp>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24" name="Rectangle"/>
          <p:cNvSpPr/>
          <p:nvPr/>
        </p:nvSpPr>
        <p:spPr>
          <a:xfrm>
            <a:off x="3010258" y="4531065"/>
            <a:ext cx="3262697" cy="650193"/>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25" name="Jim Littlefield"/>
          <p:cNvSpPr txBox="1"/>
          <p:nvPr/>
        </p:nvSpPr>
        <p:spPr>
          <a:xfrm>
            <a:off x="3270362" y="4588192"/>
            <a:ext cx="2742487"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Jim Littlefield</a:t>
            </a:r>
          </a:p>
        </p:txBody>
      </p:sp>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30" name="Rectangle"/>
          <p:cNvSpPr/>
          <p:nvPr/>
        </p:nvSpPr>
        <p:spPr>
          <a:xfrm>
            <a:off x="3039883" y="45937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31" name="Walt Hodges"/>
          <p:cNvSpPr txBox="1"/>
          <p:nvPr/>
        </p:nvSpPr>
        <p:spPr>
          <a:xfrm>
            <a:off x="3419090" y="4588192"/>
            <a:ext cx="2394229"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Walt Hodges</a:t>
            </a:r>
          </a:p>
        </p:txBody>
      </p:sp>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36"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37" name="Allie Gooding"/>
          <p:cNvSpPr txBox="1"/>
          <p:nvPr/>
        </p:nvSpPr>
        <p:spPr>
          <a:xfrm>
            <a:off x="3286795" y="4550092"/>
            <a:ext cx="2455621"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Allie Gooding</a:t>
            </a:r>
          </a:p>
        </p:txBody>
      </p:sp>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42" name="Rectangle"/>
          <p:cNvSpPr/>
          <p:nvPr/>
        </p:nvSpPr>
        <p:spPr>
          <a:xfrm>
            <a:off x="3001783" y="453662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43" name="Carole Light"/>
          <p:cNvSpPr txBox="1"/>
          <p:nvPr/>
        </p:nvSpPr>
        <p:spPr>
          <a:xfrm>
            <a:off x="3328653" y="4537392"/>
            <a:ext cx="2371905"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Carole Light</a:t>
            </a:r>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48"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49" name="Lewis Walker"/>
          <p:cNvSpPr txBox="1"/>
          <p:nvPr/>
        </p:nvSpPr>
        <p:spPr>
          <a:xfrm>
            <a:off x="3344912" y="4550092"/>
            <a:ext cx="2567986"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Lewis Walker</a:t>
            </a:r>
          </a:p>
        </p:txBody>
      </p:sp>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54"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55" name="Hildegarde Gray"/>
          <p:cNvSpPr txBox="1"/>
          <p:nvPr/>
        </p:nvSpPr>
        <p:spPr>
          <a:xfrm>
            <a:off x="2979372" y="4550092"/>
            <a:ext cx="3070467"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Hildegarde Gray</a:t>
            </a:r>
          </a:p>
        </p:txBody>
      </p:sp>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60"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61" name="John Rakestraw"/>
          <p:cNvSpPr txBox="1"/>
          <p:nvPr/>
        </p:nvSpPr>
        <p:spPr>
          <a:xfrm>
            <a:off x="3099203" y="4575492"/>
            <a:ext cx="3034004"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John Rakestraw</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Picture 1" descr="Picture 1"/>
          <p:cNvPicPr>
            <a:picLocks noChangeAspect="1"/>
          </p:cNvPicPr>
          <p:nvPr/>
        </p:nvPicPr>
        <p:blipFill>
          <a:blip r:embed="rId3">
            <a:extLst/>
          </a:blip>
          <a:stretch>
            <a:fillRect/>
          </a:stretch>
        </p:blipFill>
        <p:spPr>
          <a:xfrm>
            <a:off x="0" y="-819150"/>
            <a:ext cx="9144000" cy="5143500"/>
          </a:xfrm>
          <a:prstGeom prst="rect">
            <a:avLst/>
          </a:prstGeom>
          <a:ln w="12700">
            <a:miter lim="400000"/>
          </a:ln>
        </p:spPr>
      </p:pic>
      <p:sp>
        <p:nvSpPr>
          <p:cNvPr id="204" name="Rectangle"/>
          <p:cNvSpPr/>
          <p:nvPr/>
        </p:nvSpPr>
        <p:spPr>
          <a:xfrm>
            <a:off x="3359111" y="5484812"/>
            <a:ext cx="6101250" cy="1026022"/>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05" name="The Waxes built their dream home (the original lodge as seen in 1979) – 5 BR, 3 baths, big family room and big living room – another key structure for the Search Group"/>
          <p:cNvSpPr txBox="1"/>
          <p:nvPr/>
        </p:nvSpPr>
        <p:spPr>
          <a:xfrm>
            <a:off x="135861" y="4380229"/>
            <a:ext cx="9144001" cy="62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a:solidFill>
                  <a:srgbClr val="FFFFFF"/>
                </a:solidFill>
                <a:uFill>
                  <a:solidFill>
                    <a:srgbClr val="000000"/>
                  </a:solidFill>
                </a:uFill>
              </a:defRPr>
            </a:lvl1pPr>
          </a:lstStyle>
          <a:p>
            <a:pPr/>
            <a:r>
              <a:t>The Waxes built their dream home (the original lodge as seen in 1979) – 5 BR, 3 baths, big family room and big living room – another key positive for the Search Group</a:t>
            </a:r>
          </a:p>
        </p:txBody>
      </p:sp>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66"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67" name="Tony Stringer"/>
          <p:cNvSpPr txBox="1"/>
          <p:nvPr/>
        </p:nvSpPr>
        <p:spPr>
          <a:xfrm>
            <a:off x="3306520" y="4575492"/>
            <a:ext cx="2466970"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Tony Stringer</a:t>
            </a:r>
          </a:p>
        </p:txBody>
      </p:sp>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72" name="Rectangle"/>
          <p:cNvSpPr/>
          <p:nvPr/>
        </p:nvSpPr>
        <p:spPr>
          <a:xfrm>
            <a:off x="3014483" y="45302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73" name="Trudy Deyle"/>
          <p:cNvSpPr txBox="1"/>
          <p:nvPr/>
        </p:nvSpPr>
        <p:spPr>
          <a:xfrm>
            <a:off x="3402695" y="4537392"/>
            <a:ext cx="2223821"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Trudy Deyle</a:t>
            </a:r>
          </a:p>
        </p:txBody>
      </p:sp>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78"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79" name="Marty Beech"/>
          <p:cNvSpPr txBox="1"/>
          <p:nvPr/>
        </p:nvSpPr>
        <p:spPr>
          <a:xfrm>
            <a:off x="3302980" y="4550092"/>
            <a:ext cx="2423252"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Marty Beech</a:t>
            </a:r>
          </a:p>
        </p:txBody>
      </p:sp>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84"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85" name="Linda Sterner"/>
          <p:cNvSpPr txBox="1"/>
          <p:nvPr/>
        </p:nvSpPr>
        <p:spPr>
          <a:xfrm>
            <a:off x="3193962" y="4588192"/>
            <a:ext cx="2641285"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Linda Sterner</a:t>
            </a:r>
          </a:p>
        </p:txBody>
      </p:sp>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9" name="Picture 1" descr="Picture 1"/>
          <p:cNvPicPr>
            <a:picLocks noChangeAspect="1"/>
          </p:cNvPicPr>
          <p:nvPr/>
        </p:nvPicPr>
        <p:blipFill>
          <a:blip r:embed="rId3">
            <a:extLst/>
          </a:blip>
          <a:stretch>
            <a:fillRect/>
          </a:stretch>
        </p:blipFill>
        <p:spPr>
          <a:xfrm>
            <a:off x="2368960" y="0"/>
            <a:ext cx="4406080" cy="5143500"/>
          </a:xfrm>
          <a:prstGeom prst="rect">
            <a:avLst/>
          </a:prstGeom>
          <a:ln w="12700">
            <a:miter lim="400000"/>
          </a:ln>
        </p:spPr>
      </p:pic>
      <p:sp>
        <p:nvSpPr>
          <p:cNvPr id="1190" name="Rectangle"/>
          <p:cNvSpPr/>
          <p:nvPr/>
        </p:nvSpPr>
        <p:spPr>
          <a:xfrm>
            <a:off x="1337735" y="4542971"/>
            <a:ext cx="6264362"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91" name="Natalie Bigord and the Directors"/>
          <p:cNvSpPr txBox="1"/>
          <p:nvPr/>
        </p:nvSpPr>
        <p:spPr>
          <a:xfrm>
            <a:off x="2956510" y="4518342"/>
            <a:ext cx="2832343"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Nathalie Bigord</a:t>
            </a:r>
          </a:p>
        </p:txBody>
      </p:sp>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5" name="Picture 1" descr="Picture 1"/>
          <p:cNvPicPr>
            <a:picLocks noChangeAspect="1"/>
          </p:cNvPicPr>
          <p:nvPr/>
        </p:nvPicPr>
        <p:blipFill>
          <a:blip r:embed="rId3">
            <a:extLst/>
          </a:blip>
          <a:stretch>
            <a:fillRect/>
          </a:stretch>
        </p:blipFill>
        <p:spPr>
          <a:xfrm>
            <a:off x="668544" y="662858"/>
            <a:ext cx="7897852" cy="4442542"/>
          </a:xfrm>
          <a:prstGeom prst="rect">
            <a:avLst/>
          </a:prstGeom>
          <a:ln w="12700">
            <a:miter lim="400000"/>
          </a:ln>
        </p:spPr>
      </p:pic>
      <p:sp>
        <p:nvSpPr>
          <p:cNvPr id="1196"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97" name="Mo Wheeler"/>
          <p:cNvSpPr txBox="1"/>
          <p:nvPr/>
        </p:nvSpPr>
        <p:spPr>
          <a:xfrm>
            <a:off x="3252484" y="4613592"/>
            <a:ext cx="2327815"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Mo Wheeler</a:t>
            </a:r>
          </a:p>
        </p:txBody>
      </p:sp>
      <p:sp>
        <p:nvSpPr>
          <p:cNvPr id="1198" name="And the Directors"/>
          <p:cNvSpPr txBox="1"/>
          <p:nvPr/>
        </p:nvSpPr>
        <p:spPr>
          <a:xfrm>
            <a:off x="2898455" y="74931"/>
            <a:ext cx="3245713" cy="5359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And the Directors</a:t>
            </a:r>
          </a:p>
        </p:txBody>
      </p:sp>
      <p:sp>
        <p:nvSpPr>
          <p:cNvPr id="1199" name="Rectangle"/>
          <p:cNvSpPr/>
          <p:nvPr/>
        </p:nvSpPr>
        <p:spPr>
          <a:xfrm>
            <a:off x="233183" y="567971"/>
            <a:ext cx="1968215" cy="463231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00" name="Rectangle"/>
          <p:cNvSpPr/>
          <p:nvPr/>
        </p:nvSpPr>
        <p:spPr>
          <a:xfrm>
            <a:off x="6957833" y="504471"/>
            <a:ext cx="1968215" cy="463231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4"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205"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06" name="Larry Wheeler"/>
          <p:cNvSpPr txBox="1"/>
          <p:nvPr/>
        </p:nvSpPr>
        <p:spPr>
          <a:xfrm>
            <a:off x="3186614" y="4600892"/>
            <a:ext cx="2655981"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Larry Wheeler</a:t>
            </a:r>
          </a:p>
        </p:txBody>
      </p:sp>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0"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211"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12" name="Ed Heath"/>
          <p:cNvSpPr txBox="1"/>
          <p:nvPr/>
        </p:nvSpPr>
        <p:spPr>
          <a:xfrm>
            <a:off x="3599148" y="4588192"/>
            <a:ext cx="1830915"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Ed Heath</a:t>
            </a:r>
          </a:p>
        </p:txBody>
      </p:sp>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6"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217"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18" name="Gary Blaine"/>
          <p:cNvSpPr txBox="1"/>
          <p:nvPr/>
        </p:nvSpPr>
        <p:spPr>
          <a:xfrm>
            <a:off x="3258487" y="4550092"/>
            <a:ext cx="2258238"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Gary Blaine</a:t>
            </a:r>
          </a:p>
        </p:txBody>
      </p:sp>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2" name="Picture 1" descr="Picture 1"/>
          <p:cNvPicPr>
            <a:picLocks noChangeAspect="1"/>
          </p:cNvPicPr>
          <p:nvPr/>
        </p:nvPicPr>
        <p:blipFill>
          <a:blip r:embed="rId3">
            <a:extLst/>
          </a:blip>
          <a:stretch>
            <a:fillRect/>
          </a:stretch>
        </p:blipFill>
        <p:spPr>
          <a:xfrm>
            <a:off x="0" y="-419100"/>
            <a:ext cx="9144000" cy="5143500"/>
          </a:xfrm>
          <a:prstGeom prst="rect">
            <a:avLst/>
          </a:prstGeom>
          <a:ln w="12700">
            <a:miter lim="400000"/>
          </a:ln>
        </p:spPr>
      </p:pic>
      <p:sp>
        <p:nvSpPr>
          <p:cNvPr id="1223" name="(Interim Mgt Team – Ian Denham, Barbara Bowles, Carol Graves, Dean Zuch)"/>
          <p:cNvSpPr txBox="1"/>
          <p:nvPr/>
        </p:nvSpPr>
        <p:spPr>
          <a:xfrm>
            <a:off x="45288" y="4713604"/>
            <a:ext cx="9053420"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2000">
                <a:solidFill>
                  <a:srgbClr val="FFFFFF"/>
                </a:solidFill>
                <a:uFill>
                  <a:solidFill>
                    <a:srgbClr val="000000"/>
                  </a:solidFill>
                </a:uFill>
                <a:latin typeface="Trebuchet MS"/>
                <a:ea typeface="Trebuchet MS"/>
                <a:cs typeface="Trebuchet MS"/>
                <a:sym typeface="Trebuchet MS"/>
              </a:defRPr>
            </a:lvl1pPr>
          </a:lstStyle>
          <a:p>
            <a:pPr/>
            <a:r>
              <a:t>(Interim Mgt Team – Ian Denham, Carol Graves, Dean Zuch, Barbara Bowles)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3" descr="Picture 3"/>
          <p:cNvPicPr>
            <a:picLocks noChangeAspect="1"/>
          </p:cNvPicPr>
          <p:nvPr/>
        </p:nvPicPr>
        <p:blipFill>
          <a:blip r:embed="rId3">
            <a:extLst/>
          </a:blip>
          <a:stretch>
            <a:fillRect/>
          </a:stretch>
        </p:blipFill>
        <p:spPr>
          <a:xfrm>
            <a:off x="2489200" y="0"/>
            <a:ext cx="9144000" cy="5143500"/>
          </a:xfrm>
          <a:prstGeom prst="rect">
            <a:avLst/>
          </a:prstGeom>
          <a:ln w="12700">
            <a:miter lim="400000"/>
          </a:ln>
        </p:spPr>
      </p:pic>
      <p:sp>
        <p:nvSpPr>
          <p:cNvPr id="100" name="Rectangle"/>
          <p:cNvSpPr/>
          <p:nvPr/>
        </p:nvSpPr>
        <p:spPr>
          <a:xfrm>
            <a:off x="2095500" y="-6353"/>
            <a:ext cx="2923977"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01" name="Camp Parrydise for Girls   -- 1920’s to 50’s…"/>
          <p:cNvSpPr txBox="1"/>
          <p:nvPr/>
        </p:nvSpPr>
        <p:spPr>
          <a:xfrm>
            <a:off x="345213" y="897255"/>
            <a:ext cx="4200611" cy="1386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spcBef>
                <a:spcPts val="1000"/>
              </a:spcBef>
              <a:defRPr b="1" sz="2000">
                <a:solidFill>
                  <a:srgbClr val="FFFFFF"/>
                </a:solidFill>
                <a:uFill>
                  <a:solidFill>
                    <a:srgbClr val="000000"/>
                  </a:solidFill>
                </a:uFill>
              </a:defRPr>
            </a:pPr>
            <a:r>
              <a:t>Camp Parrydise for Girls   -- 1920’s to 50’s </a:t>
            </a:r>
          </a:p>
          <a:p>
            <a:pPr algn="ctr" defTabSz="457200">
              <a:spcBef>
                <a:spcPts val="1000"/>
              </a:spcBef>
              <a:defRPr b="1" sz="2000">
                <a:solidFill>
                  <a:srgbClr val="FFFFFF"/>
                </a:solidFill>
                <a:uFill>
                  <a:solidFill>
                    <a:srgbClr val="000000"/>
                  </a:solidFill>
                </a:uFill>
              </a:defRPr>
            </a:pPr>
            <a:r>
              <a:t>Named for the Parry Family from Atlanta.</a:t>
            </a:r>
            <a:r>
              <a:rPr b="0"/>
              <a:t> </a:t>
            </a:r>
          </a:p>
        </p:txBody>
      </p:sp>
      <p:sp>
        <p:nvSpPr>
          <p:cNvPr id="102" name="The girls, most from Atlanta, would take a train to Dillard, GA, load their luggage onto an ox cart and walked along side it for the 11 mile trek to the camp. About 20-30 girls attended at a time."/>
          <p:cNvSpPr txBox="1"/>
          <p:nvPr/>
        </p:nvSpPr>
        <p:spPr>
          <a:xfrm>
            <a:off x="659662" y="2602228"/>
            <a:ext cx="3571714" cy="2136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defRPr>
            </a:lvl1pPr>
          </a:lstStyle>
          <a:p>
            <a:pPr/>
            <a:r>
              <a:t>The girls, most from Atlanta, would take a train to Dillard, GA, load their luggage onto an ox cart and walked along side it for the 11 mile trek to the camp. About 20-30 girls attended at a time.</a:t>
            </a:r>
          </a:p>
        </p:txBody>
      </p:sp>
      <p:sp>
        <p:nvSpPr>
          <p:cNvPr id="103" name="Text"/>
          <p:cNvSpPr txBox="1"/>
          <p:nvPr/>
        </p:nvSpPr>
        <p:spPr>
          <a:xfrm>
            <a:off x="4302884" y="2392681"/>
            <a:ext cx="538232" cy="358138"/>
          </a:xfrm>
          <a:prstGeom prst="rect">
            <a:avLst/>
          </a:prstGeom>
          <a:ln w="12700">
            <a:miter lim="400000"/>
          </a:ln>
        </p:spPr>
        <p:txBody>
          <a:bodyPr wrap="none" lIns="45718" tIns="45718" rIns="45718" bIns="45718">
            <a:spAutoFit/>
          </a:bodyPr>
          <a:lstStyle/>
          <a:p>
            <a:pPr/>
          </a:p>
        </p:txBody>
      </p:sp>
      <p:sp>
        <p:nvSpPr>
          <p:cNvPr id="104" name="FIRST CAMP ON THIS PROPERTY"/>
          <p:cNvSpPr txBox="1"/>
          <p:nvPr/>
        </p:nvSpPr>
        <p:spPr>
          <a:xfrm>
            <a:off x="291250" y="233682"/>
            <a:ext cx="4444709" cy="447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400">
                <a:solidFill>
                  <a:srgbClr val="FFFFFF"/>
                </a:solidFill>
              </a:defRPr>
            </a:lvl1pPr>
          </a:lstStyle>
          <a:p>
            <a:pPr/>
            <a:r>
              <a:t>FIRST CAMP ON THIS PROPERTY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10" name="Rectangle"/>
          <p:cNvSpPr/>
          <p:nvPr/>
        </p:nvSpPr>
        <p:spPr>
          <a:xfrm>
            <a:off x="5073910" y="4648794"/>
            <a:ext cx="4316601" cy="58569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11" name="Looking around the outside"/>
          <p:cNvSpPr txBox="1"/>
          <p:nvPr/>
        </p:nvSpPr>
        <p:spPr>
          <a:xfrm>
            <a:off x="5398832" y="4659629"/>
            <a:ext cx="3353111" cy="408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100">
                <a:solidFill>
                  <a:srgbClr val="FFFFFF"/>
                </a:solidFill>
                <a:uFill>
                  <a:solidFill>
                    <a:srgbClr val="000000"/>
                  </a:solidFill>
                </a:uFill>
              </a:defRPr>
            </a:lvl1pPr>
          </a:lstStyle>
          <a:p>
            <a:pPr/>
            <a:r>
              <a:t>Looking around the outside</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228"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29" name="Tom Warth"/>
          <p:cNvSpPr txBox="1"/>
          <p:nvPr/>
        </p:nvSpPr>
        <p:spPr>
          <a:xfrm>
            <a:off x="3509014" y="4562792"/>
            <a:ext cx="2011183"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Tom Warth</a:t>
            </a:r>
          </a:p>
        </p:txBody>
      </p:sp>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234" name="Rectangle"/>
          <p:cNvSpPr/>
          <p:nvPr/>
        </p:nvSpPr>
        <p:spPr>
          <a:xfrm>
            <a:off x="3027183" y="45429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35" name="Lee Reading"/>
          <p:cNvSpPr txBox="1"/>
          <p:nvPr/>
        </p:nvSpPr>
        <p:spPr>
          <a:xfrm>
            <a:off x="3320653" y="4562792"/>
            <a:ext cx="2387904"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 Lee Reading</a:t>
            </a:r>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240" name="Rectangle"/>
          <p:cNvSpPr/>
          <p:nvPr/>
        </p:nvSpPr>
        <p:spPr>
          <a:xfrm>
            <a:off x="2940651" y="4555671"/>
            <a:ext cx="3262698"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41" name="Ted Wisniewski"/>
          <p:cNvSpPr txBox="1"/>
          <p:nvPr/>
        </p:nvSpPr>
        <p:spPr>
          <a:xfrm>
            <a:off x="3111083" y="4612798"/>
            <a:ext cx="2921826" cy="535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15000"/>
              </a:lnSpc>
              <a:spcBef>
                <a:spcPts val="1000"/>
              </a:spcBef>
              <a:defRPr b="1" sz="3000">
                <a:solidFill>
                  <a:srgbClr val="FFFFFF"/>
                </a:solidFill>
                <a:uFill>
                  <a:solidFill>
                    <a:srgbClr val="000000"/>
                  </a:solidFill>
                </a:uFill>
                <a:latin typeface="Trebuchet MS"/>
                <a:ea typeface="Trebuchet MS"/>
                <a:cs typeface="Trebuchet MS"/>
                <a:sym typeface="Trebuchet MS"/>
              </a:defRPr>
            </a:lvl1pPr>
          </a:lstStyle>
          <a:p>
            <a:pPr/>
            <a:r>
              <a:t>Ted Wisniewski </a:t>
            </a:r>
          </a:p>
        </p:txBody>
      </p:sp>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5" name="Rectangle"/>
          <p:cNvSpPr/>
          <p:nvPr/>
        </p:nvSpPr>
        <p:spPr>
          <a:xfrm>
            <a:off x="3185933" y="390071"/>
            <a:ext cx="3262697" cy="6501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46" name="Content Placeholder 2"/>
          <p:cNvSpPr txBox="1"/>
          <p:nvPr>
            <p:ph type="body" idx="1"/>
          </p:nvPr>
        </p:nvSpPr>
        <p:spPr>
          <a:xfrm>
            <a:off x="457200" y="1885951"/>
            <a:ext cx="8229600" cy="3394472"/>
          </a:xfrm>
          <a:prstGeom prst="rect">
            <a:avLst/>
          </a:prstGeom>
        </p:spPr>
        <p:txBody>
          <a:bodyPr/>
          <a:lstStyle/>
          <a:p>
            <a:pPr marL="0" indent="0" algn="ctr">
              <a:lnSpc>
                <a:spcPct val="90000"/>
              </a:lnSpc>
              <a:buSzTx/>
              <a:buNone/>
            </a:pPr>
          </a:p>
          <a:p>
            <a:pPr marL="0" indent="0" algn="ctr">
              <a:lnSpc>
                <a:spcPct val="90000"/>
              </a:lnSpc>
              <a:buSzTx/>
              <a:buNone/>
            </a:pPr>
          </a:p>
          <a:p>
            <a:pPr marL="0" indent="0" algn="ctr">
              <a:lnSpc>
                <a:spcPct val="90000"/>
              </a:lnSpc>
              <a:buSzTx/>
              <a:buNone/>
            </a:pPr>
          </a:p>
          <a:p>
            <a:pPr marL="0" indent="0" algn="ctr">
              <a:lnSpc>
                <a:spcPct val="90000"/>
              </a:lnSpc>
              <a:buSzTx/>
              <a:buNone/>
            </a:pPr>
          </a:p>
          <a:p>
            <a:pPr marL="0" indent="0" algn="ctr">
              <a:lnSpc>
                <a:spcPct val="90000"/>
              </a:lnSpc>
              <a:buSzTx/>
              <a:buNone/>
            </a:pPr>
          </a:p>
          <a:p>
            <a:pPr marL="0" indent="0" algn="ctr">
              <a:lnSpc>
                <a:spcPct val="90000"/>
              </a:lnSpc>
              <a:buSzTx/>
              <a:buNone/>
            </a:pPr>
            <a:r>
              <a:t>www.themountainrlc.org </a:t>
            </a:r>
          </a:p>
        </p:txBody>
      </p:sp>
      <p:sp>
        <p:nvSpPr>
          <p:cNvPr id="1247" name="Thank you! We invite you to visit our Heritage Corner, located at the entrance of The Commons and Dining Hall building, where you can find photo albums, stories, and historical artifacts. And do come visit often!"/>
          <p:cNvSpPr txBox="1"/>
          <p:nvPr/>
        </p:nvSpPr>
        <p:spPr>
          <a:xfrm>
            <a:off x="209706" y="208279"/>
            <a:ext cx="8934246" cy="178688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defTabSz="457200">
              <a:lnSpc>
                <a:spcPct val="115000"/>
              </a:lnSpc>
              <a:spcBef>
                <a:spcPts val="1000"/>
              </a:spcBef>
              <a:defRPr b="1" sz="2600">
                <a:solidFill>
                  <a:srgbClr val="FFFFFF"/>
                </a:solidFill>
                <a:uFill>
                  <a:solidFill>
                    <a:srgbClr val="000000"/>
                  </a:solidFill>
                </a:uFill>
                <a:latin typeface="Trebuchet MS"/>
                <a:ea typeface="Trebuchet MS"/>
                <a:cs typeface="Trebuchet MS"/>
                <a:sym typeface="Trebuchet MS"/>
              </a:defRPr>
            </a:lvl1pPr>
          </a:lstStyle>
          <a:p>
            <a:pPr/>
            <a:r>
              <a:t> Thank you! We invite you to visit our Heritage Corner, located at the entrance of The Commons and Dining Hall building, where you can find photo albums, stories, and historical artifacts. And do come visit often!</a:t>
            </a:r>
          </a:p>
        </p:txBody>
      </p:sp>
      <p:pic>
        <p:nvPicPr>
          <p:cNvPr id="1248" name="mt logo w.png" descr="mt logo w.png"/>
          <p:cNvPicPr>
            <a:picLocks noChangeAspect="1"/>
          </p:cNvPicPr>
          <p:nvPr/>
        </p:nvPicPr>
        <p:blipFill>
          <a:blip r:embed="rId3">
            <a:extLst/>
          </a:blip>
          <a:stretch>
            <a:fillRect/>
          </a:stretch>
        </p:blipFill>
        <p:spPr>
          <a:xfrm>
            <a:off x="2808340" y="2122289"/>
            <a:ext cx="3736982" cy="230535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16" name="Rectangle"/>
          <p:cNvSpPr/>
          <p:nvPr/>
        </p:nvSpPr>
        <p:spPr>
          <a:xfrm>
            <a:off x="3852824" y="4648794"/>
            <a:ext cx="5537686" cy="58569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17" name="Wonderful views from the living room’s windows"/>
          <p:cNvSpPr txBox="1"/>
          <p:nvPr/>
        </p:nvSpPr>
        <p:spPr>
          <a:xfrm>
            <a:off x="3980767" y="4697729"/>
            <a:ext cx="5064356"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spcBef>
                <a:spcPts val="1000"/>
              </a:spcBef>
              <a:defRPr>
                <a:solidFill>
                  <a:srgbClr val="FFFFFF"/>
                </a:solidFill>
                <a:uFill>
                  <a:solidFill>
                    <a:srgbClr val="000000"/>
                  </a:solidFill>
                </a:uFill>
              </a:defRPr>
            </a:pPr>
            <a:r>
              <a:t>Wonderful views from</a:t>
            </a:r>
            <a:r>
              <a:rPr b="1"/>
              <a:t> </a:t>
            </a:r>
            <a:r>
              <a:t>the living room’s windows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22" name="Rectangle"/>
          <p:cNvSpPr/>
          <p:nvPr/>
        </p:nvSpPr>
        <p:spPr>
          <a:xfrm>
            <a:off x="1096826" y="4648794"/>
            <a:ext cx="8293683" cy="58569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23" name="Building the big lake was a huge project – started below the small 2nd lake dam"/>
          <p:cNvSpPr txBox="1"/>
          <p:nvPr/>
        </p:nvSpPr>
        <p:spPr>
          <a:xfrm>
            <a:off x="1222967" y="4730817"/>
            <a:ext cx="10416399" cy="345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000"/>
              </a:spcBef>
              <a:defRPr sz="1700">
                <a:solidFill>
                  <a:srgbClr val="FFFFFF"/>
                </a:solidFill>
                <a:uFill>
                  <a:solidFill>
                    <a:srgbClr val="000000"/>
                  </a:solidFill>
                </a:uFill>
              </a:defRPr>
            </a:pPr>
            <a:r>
              <a:t> Building the big lake was a huge project – started below the small 2</a:t>
            </a:r>
            <a:r>
              <a:rPr baseline="31999"/>
              <a:t>nd</a:t>
            </a:r>
            <a:r>
              <a:t> lake dam</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Picture 1" descr="Picture 1"/>
          <p:cNvPicPr>
            <a:picLocks noChangeAspect="1"/>
          </p:cNvPicPr>
          <p:nvPr/>
        </p:nvPicPr>
        <p:blipFill>
          <a:blip r:embed="rId3">
            <a:extLst/>
          </a:blip>
          <a:stretch>
            <a:fillRect/>
          </a:stretch>
        </p:blipFill>
        <p:spPr>
          <a:xfrm>
            <a:off x="-323238" y="-363640"/>
            <a:ext cx="9790475" cy="5507140"/>
          </a:xfrm>
          <a:prstGeom prst="rect">
            <a:avLst/>
          </a:prstGeom>
          <a:ln w="12700">
            <a:miter lim="400000"/>
          </a:ln>
        </p:spPr>
      </p:pic>
      <p:sp>
        <p:nvSpPr>
          <p:cNvPr id="228" name="Rectangle"/>
          <p:cNvSpPr/>
          <p:nvPr/>
        </p:nvSpPr>
        <p:spPr>
          <a:xfrm>
            <a:off x="2849178" y="4648794"/>
            <a:ext cx="6541332" cy="58569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29" name="Lots of earth moving for the dam shown nearing completion"/>
          <p:cNvSpPr txBox="1"/>
          <p:nvPr/>
        </p:nvSpPr>
        <p:spPr>
          <a:xfrm>
            <a:off x="3037274" y="4705418"/>
            <a:ext cx="5910034" cy="345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defRPr sz="1700">
                <a:solidFill>
                  <a:srgbClr val="FFFFFF"/>
                </a:solidFill>
                <a:uFill>
                  <a:solidFill>
                    <a:srgbClr val="000000"/>
                  </a:solidFill>
                </a:uFill>
                <a:latin typeface="Trebuchet MS"/>
                <a:ea typeface="Trebuchet MS"/>
                <a:cs typeface="Trebuchet MS"/>
                <a:sym typeface="Trebuchet MS"/>
              </a:defRPr>
            </a:pPr>
            <a:r>
              <a:t>Lots of earth moving for the dam</a:t>
            </a:r>
            <a:r>
              <a:rPr>
                <a:latin typeface="+mj-lt"/>
                <a:ea typeface="+mj-ea"/>
                <a:cs typeface="+mj-cs"/>
                <a:sym typeface="Calibri"/>
              </a:rPr>
              <a:t> shown nearing completion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34" name="Rectangle"/>
          <p:cNvSpPr/>
          <p:nvPr/>
        </p:nvSpPr>
        <p:spPr>
          <a:xfrm>
            <a:off x="2849178" y="4648794"/>
            <a:ext cx="6541332" cy="58569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35" name="Back on top, the views have always been a big deal"/>
          <p:cNvSpPr txBox="1"/>
          <p:nvPr/>
        </p:nvSpPr>
        <p:spPr>
          <a:xfrm>
            <a:off x="3037274" y="4705417"/>
            <a:ext cx="599289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defRPr sz="2000">
                <a:solidFill>
                  <a:srgbClr val="FFFFFF"/>
                </a:solidFill>
                <a:uFill>
                  <a:solidFill>
                    <a:srgbClr val="000000"/>
                  </a:solidFill>
                </a:uFill>
                <a:latin typeface="Times New Roman"/>
                <a:ea typeface="Times New Roman"/>
                <a:cs typeface="Times New Roman"/>
                <a:sym typeface="Times New Roman"/>
              </a:defRPr>
            </a:pPr>
            <a:r>
              <a:t>B</a:t>
            </a:r>
            <a:r>
              <a:rPr>
                <a:latin typeface="+mj-lt"/>
                <a:ea typeface="+mj-ea"/>
                <a:cs typeface="+mj-cs"/>
                <a:sym typeface="Calibri"/>
              </a:rPr>
              <a:t>ack on top, the views have always been a big deal</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Picture 1" descr="Picture 1"/>
          <p:cNvPicPr>
            <a:picLocks noChangeAspect="1"/>
          </p:cNvPicPr>
          <p:nvPr/>
        </p:nvPicPr>
        <p:blipFill>
          <a:blip r:embed="rId3">
            <a:extLst/>
          </a:blip>
          <a:stretch>
            <a:fillRect/>
          </a:stretch>
        </p:blipFill>
        <p:spPr>
          <a:xfrm>
            <a:off x="0" y="-469900"/>
            <a:ext cx="9144000" cy="5143500"/>
          </a:xfrm>
          <a:prstGeom prst="rect">
            <a:avLst/>
          </a:prstGeom>
          <a:ln w="12700">
            <a:miter lim="400000"/>
          </a:ln>
        </p:spPr>
      </p:pic>
      <p:sp>
        <p:nvSpPr>
          <p:cNvPr id="240" name="Rectangle"/>
          <p:cNvSpPr/>
          <p:nvPr/>
        </p:nvSpPr>
        <p:spPr>
          <a:xfrm>
            <a:off x="16581" y="4648794"/>
            <a:ext cx="9373928" cy="58569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41" name="…and from the highway it’s always fun to see the cabins on the edge of the cliffs"/>
          <p:cNvSpPr txBox="1"/>
          <p:nvPr/>
        </p:nvSpPr>
        <p:spPr>
          <a:xfrm>
            <a:off x="135470" y="4699067"/>
            <a:ext cx="887305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defRPr sz="1900">
                <a:solidFill>
                  <a:srgbClr val="FFFFFF"/>
                </a:solidFill>
                <a:uFill>
                  <a:solidFill>
                    <a:srgbClr val="000000"/>
                  </a:solidFill>
                </a:uFill>
                <a:latin typeface="Trebuchet MS"/>
                <a:ea typeface="Trebuchet MS"/>
                <a:cs typeface="Trebuchet MS"/>
                <a:sym typeface="Trebuchet MS"/>
              </a:defRPr>
            </a:pPr>
            <a:r>
              <a:t>…a</a:t>
            </a:r>
            <a:r>
              <a:rPr>
                <a:latin typeface="+mj-lt"/>
                <a:ea typeface="+mj-ea"/>
                <a:cs typeface="+mj-cs"/>
                <a:sym typeface="Calibri"/>
              </a:rPr>
              <a:t>nd from the highway it’s always fun to see the cabins on the edge of the cliffs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46" name="Rectangle"/>
          <p:cNvSpPr/>
          <p:nvPr/>
        </p:nvSpPr>
        <p:spPr>
          <a:xfrm>
            <a:off x="5030736" y="3675657"/>
            <a:ext cx="4359774" cy="213821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47" name="Yes, the first Camp Highlander was a boy’s camp but the horse instructors were all female. There were three horse rings and two big stables"/>
          <p:cNvSpPr txBox="1"/>
          <p:nvPr/>
        </p:nvSpPr>
        <p:spPr>
          <a:xfrm>
            <a:off x="5274555" y="3859529"/>
            <a:ext cx="3694337"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700">
                <a:solidFill>
                  <a:srgbClr val="FFFFFF"/>
                </a:solidFill>
                <a:uFill>
                  <a:solidFill>
                    <a:srgbClr val="000000"/>
                  </a:solidFill>
                </a:uFill>
              </a:defRPr>
            </a:lvl1pPr>
          </a:lstStyle>
          <a:p>
            <a:pPr/>
            <a:r>
              <a:t>Yes, the first Camp Highlander was a boy’s camp but the horse instructors were all female. There were three horse rings and two big stables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52" name="Rectangle"/>
          <p:cNvSpPr/>
          <p:nvPr/>
        </p:nvSpPr>
        <p:spPr>
          <a:xfrm>
            <a:off x="4664035" y="4648794"/>
            <a:ext cx="3064512" cy="58569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53" name="Arts and crafts a standard"/>
          <p:cNvSpPr txBox="1"/>
          <p:nvPr/>
        </p:nvSpPr>
        <p:spPr>
          <a:xfrm>
            <a:off x="4305386" y="4710429"/>
            <a:ext cx="3259371"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1" indent="498763" defTabSz="457200">
              <a:defRPr>
                <a:solidFill>
                  <a:srgbClr val="FFFFFF"/>
                </a:solidFill>
                <a:uFill>
                  <a:solidFill>
                    <a:srgbClr val="000000"/>
                  </a:solidFill>
                </a:uFill>
                <a:latin typeface="Trebuchet MS"/>
                <a:ea typeface="Trebuchet MS"/>
                <a:cs typeface="Trebuchet MS"/>
                <a:sym typeface="Trebuchet MS"/>
              </a:defRPr>
            </a:pPr>
            <a:r>
              <a:t>Ar</a:t>
            </a:r>
            <a:r>
              <a:rPr>
                <a:latin typeface="+mj-lt"/>
                <a:ea typeface="+mj-ea"/>
                <a:cs typeface="+mj-cs"/>
                <a:sym typeface="Calibri"/>
              </a:rPr>
              <a:t>ts and crafts a standard</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58" name="Rectangle"/>
          <p:cNvSpPr/>
          <p:nvPr/>
        </p:nvSpPr>
        <p:spPr>
          <a:xfrm>
            <a:off x="4168736" y="4304157"/>
            <a:ext cx="5009682" cy="929643"/>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59" name="Meals in the new dining hall – note the walls, not insulated until after we got here"/>
          <p:cNvSpPr txBox="1"/>
          <p:nvPr/>
        </p:nvSpPr>
        <p:spPr>
          <a:xfrm>
            <a:off x="4301616" y="4400617"/>
            <a:ext cx="4870922" cy="650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900">
                <a:solidFill>
                  <a:srgbClr val="FFFFFF"/>
                </a:solidFill>
                <a:uFill>
                  <a:solidFill>
                    <a:srgbClr val="000000"/>
                  </a:solidFill>
                </a:uFill>
                <a:latin typeface="Trebuchet MS"/>
                <a:ea typeface="Trebuchet MS"/>
                <a:cs typeface="Trebuchet MS"/>
                <a:sym typeface="Trebuchet MS"/>
              </a:defRPr>
            </a:pPr>
            <a:r>
              <a:t>M</a:t>
            </a:r>
            <a:r>
              <a:rPr>
                <a:latin typeface="+mj-lt"/>
                <a:ea typeface="+mj-ea"/>
                <a:cs typeface="+mj-cs"/>
                <a:sym typeface="Calibri"/>
              </a:rPr>
              <a:t>eals in the new dining hall – note the walls, not insulated until after we got here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64" name="Rectangle"/>
          <p:cNvSpPr/>
          <p:nvPr/>
        </p:nvSpPr>
        <p:spPr>
          <a:xfrm>
            <a:off x="5679847" y="4338735"/>
            <a:ext cx="3475772" cy="136565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65" name="Sleeping in the newly built cabins – didn’t stack the bunks"/>
          <p:cNvSpPr txBox="1"/>
          <p:nvPr/>
        </p:nvSpPr>
        <p:spPr>
          <a:xfrm>
            <a:off x="5918534" y="4431029"/>
            <a:ext cx="3343033" cy="59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700">
                <a:solidFill>
                  <a:srgbClr val="FFFFFF"/>
                </a:solidFill>
                <a:uFill>
                  <a:solidFill>
                    <a:srgbClr val="000000"/>
                  </a:solidFill>
                </a:uFill>
                <a:latin typeface="Trebuchet MS"/>
                <a:ea typeface="Trebuchet MS"/>
                <a:cs typeface="Trebuchet MS"/>
                <a:sym typeface="Trebuchet MS"/>
              </a:defRPr>
            </a:pPr>
            <a:r>
              <a:t>S</a:t>
            </a:r>
            <a:r>
              <a:rPr>
                <a:latin typeface="+mj-lt"/>
                <a:ea typeface="+mj-ea"/>
                <a:cs typeface="+mj-cs"/>
                <a:sym typeface="Calibri"/>
              </a:rPr>
              <a:t>leeping in the newly built cabins – didn’t stack the bunks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 name="Picture 1" descr="Picture 1"/>
          <p:cNvPicPr>
            <a:picLocks noChangeAspect="1"/>
          </p:cNvPicPr>
          <p:nvPr/>
        </p:nvPicPr>
        <p:blipFill>
          <a:blip r:embed="rId3">
            <a:extLst/>
          </a:blip>
          <a:stretch>
            <a:fillRect/>
          </a:stretch>
        </p:blipFill>
        <p:spPr>
          <a:xfrm>
            <a:off x="2425700" y="0"/>
            <a:ext cx="9144000" cy="5143500"/>
          </a:xfrm>
          <a:prstGeom prst="rect">
            <a:avLst/>
          </a:prstGeom>
          <a:ln w="12700">
            <a:miter lim="400000"/>
          </a:ln>
        </p:spPr>
      </p:pic>
      <p:sp>
        <p:nvSpPr>
          <p:cNvPr id="109" name="Rectangle"/>
          <p:cNvSpPr/>
          <p:nvPr/>
        </p:nvSpPr>
        <p:spPr>
          <a:xfrm>
            <a:off x="2095500" y="-6350"/>
            <a:ext cx="2923977"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0" name="The girls slept in teepees – this one by the tower"/>
          <p:cNvSpPr txBox="1"/>
          <p:nvPr/>
        </p:nvSpPr>
        <p:spPr>
          <a:xfrm>
            <a:off x="386420" y="252729"/>
            <a:ext cx="3186497" cy="7194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lnSpc>
                <a:spcPct val="115000"/>
              </a:lnSpc>
              <a:spcBef>
                <a:spcPts val="1000"/>
              </a:spcBef>
              <a:defRPr sz="2000">
                <a:solidFill>
                  <a:srgbClr val="FFFFFF"/>
                </a:solidFill>
                <a:uFill>
                  <a:solidFill>
                    <a:srgbClr val="000000"/>
                  </a:solidFill>
                </a:uFill>
              </a:defRPr>
            </a:lvl1pPr>
          </a:lstStyle>
          <a:p>
            <a:pPr/>
            <a:r>
              <a:t>The girls slept in teepees – this one by the tower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70" name="Rectangle"/>
          <p:cNvSpPr/>
          <p:nvPr/>
        </p:nvSpPr>
        <p:spPr>
          <a:xfrm>
            <a:off x="4168736" y="4304157"/>
            <a:ext cx="5009682" cy="929643"/>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71" name="They took trips with their fleet of vehicles – here in Cherokee posing for camera"/>
          <p:cNvSpPr txBox="1"/>
          <p:nvPr/>
        </p:nvSpPr>
        <p:spPr>
          <a:xfrm>
            <a:off x="4238116" y="4387917"/>
            <a:ext cx="4870922" cy="650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900">
                <a:solidFill>
                  <a:srgbClr val="FFFFFF"/>
                </a:solidFill>
                <a:uFill>
                  <a:solidFill>
                    <a:srgbClr val="000000"/>
                  </a:solidFill>
                </a:uFill>
              </a:defRPr>
            </a:lvl1pPr>
          </a:lstStyle>
          <a:p>
            <a:pPr/>
            <a:r>
              <a:t>They took trips with their fleet of vehicles – here in Cherokee posing for camera</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icture 1" descr="Picture 1"/>
          <p:cNvPicPr>
            <a:picLocks noChangeAspect="1"/>
          </p:cNvPicPr>
          <p:nvPr/>
        </p:nvPicPr>
        <p:blipFill>
          <a:blip r:embed="rId3">
            <a:extLst/>
          </a:blip>
          <a:stretch>
            <a:fillRect/>
          </a:stretch>
        </p:blipFill>
        <p:spPr>
          <a:xfrm>
            <a:off x="1955800" y="0"/>
            <a:ext cx="9144000" cy="5143500"/>
          </a:xfrm>
          <a:prstGeom prst="rect">
            <a:avLst/>
          </a:prstGeom>
          <a:ln w="12700">
            <a:miter lim="400000"/>
          </a:ln>
        </p:spPr>
      </p:pic>
      <p:sp>
        <p:nvSpPr>
          <p:cNvPr id="276" name="Rectangle"/>
          <p:cNvSpPr/>
          <p:nvPr/>
        </p:nvSpPr>
        <p:spPr>
          <a:xfrm>
            <a:off x="1003300" y="-6353"/>
            <a:ext cx="2923977"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77" name="Sadly, Ben Wax needed to sell the property in the mid- 60’s due to his declining health. The buyer was the Pinecrest School in Ft Lauderdale, FL and they kept the Camp Highlander name but turned it into a co-ed camp and rented some of the cabins for non camp families"/>
          <p:cNvSpPr txBox="1"/>
          <p:nvPr/>
        </p:nvSpPr>
        <p:spPr>
          <a:xfrm>
            <a:off x="193167" y="227329"/>
            <a:ext cx="3603301" cy="301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000"/>
              </a:spcBef>
              <a:defRPr sz="2000">
                <a:solidFill>
                  <a:srgbClr val="FFFFFF"/>
                </a:solidFill>
                <a:uFill>
                  <a:solidFill>
                    <a:srgbClr val="000000"/>
                  </a:solidFill>
                </a:uFill>
                <a:latin typeface="Trebuchet MS"/>
                <a:ea typeface="Trebuchet MS"/>
                <a:cs typeface="Trebuchet MS"/>
                <a:sym typeface="Trebuchet MS"/>
              </a:defRPr>
            </a:pPr>
            <a:r>
              <a:t>Sadly, Ben Wax needed to sell the property in the early 60’s</a:t>
            </a:r>
            <a:r>
              <a:rPr b="1"/>
              <a:t> </a:t>
            </a:r>
            <a:r>
              <a:t>due to his declining health.</a:t>
            </a:r>
            <a:r>
              <a:rPr b="1"/>
              <a:t> The buyer was the Pinecrest School in Ft Lauderdale, FL and they kept the Camp Highlander name but turned it into a co-ed camp and rented some of the cabins for non camp families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Picture 1" descr="Picture 1"/>
          <p:cNvPicPr>
            <a:picLocks noChangeAspect="1"/>
          </p:cNvPicPr>
          <p:nvPr/>
        </p:nvPicPr>
        <p:blipFill>
          <a:blip r:embed="rId3">
            <a:extLst/>
          </a:blip>
          <a:stretch>
            <a:fillRect/>
          </a:stretch>
        </p:blipFill>
        <p:spPr>
          <a:xfrm>
            <a:off x="2286000" y="0"/>
            <a:ext cx="9144000" cy="5143500"/>
          </a:xfrm>
          <a:prstGeom prst="rect">
            <a:avLst/>
          </a:prstGeom>
          <a:ln w="12700">
            <a:miter lim="400000"/>
          </a:ln>
        </p:spPr>
      </p:pic>
      <p:sp>
        <p:nvSpPr>
          <p:cNvPr id="282" name="Rectangle"/>
          <p:cNvSpPr/>
          <p:nvPr/>
        </p:nvSpPr>
        <p:spPr>
          <a:xfrm>
            <a:off x="1003300" y="-6350"/>
            <a:ext cx="2923977"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83" name="This was their map of the camp. They built larger cabins 1-4 and had big bunkhouses there, but the sense was they had too many campers and not particularly good stewards of the property. They realized by early 70’s that they needed to move (more space, easier airport travel, etc.) and so bought a place just outside Hendersonville where Camp Highlander still exists."/>
          <p:cNvSpPr txBox="1"/>
          <p:nvPr/>
        </p:nvSpPr>
        <p:spPr>
          <a:xfrm>
            <a:off x="311145" y="231106"/>
            <a:ext cx="3582824" cy="3888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defRPr>
            </a:lvl1pPr>
          </a:lstStyle>
          <a:p>
            <a:pPr/>
            <a:r>
              <a:t>This was their map of the camp. They built larger cabins 1-4 and had big bunkhouses there, but the sense was they had too many campers and not particularly good stewards of the property. They realized by early 70’s that they needed to move (more space, easier airport travel, etc.) and so bought a place just outside Hendersonville where Camp Highlander still exists.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Picture 1" descr="Picture 1"/>
          <p:cNvPicPr>
            <a:picLocks noChangeAspect="1"/>
          </p:cNvPicPr>
          <p:nvPr/>
        </p:nvPicPr>
        <p:blipFill>
          <a:blip r:embed="rId3">
            <a:extLst/>
          </a:blip>
          <a:stretch>
            <a:fillRect/>
          </a:stretch>
        </p:blipFill>
        <p:spPr>
          <a:xfrm>
            <a:off x="1473200" y="0"/>
            <a:ext cx="9144000" cy="5143500"/>
          </a:xfrm>
          <a:prstGeom prst="rect">
            <a:avLst/>
          </a:prstGeom>
          <a:ln w="12700">
            <a:miter lim="400000"/>
          </a:ln>
        </p:spPr>
      </p:pic>
      <p:sp>
        <p:nvSpPr>
          <p:cNvPr id="288" name="Rectangle"/>
          <p:cNvSpPr/>
          <p:nvPr/>
        </p:nvSpPr>
        <p:spPr>
          <a:xfrm>
            <a:off x="-393700" y="-6353"/>
            <a:ext cx="2923977"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89" name="The next owners were planning a family resort called Country Mountain but it came about at a bad economic time and they folded in 1975. But in their short time built 2 beautiful tennis courts at the base of the mountain replacing the big horse ring.  On top they put kitchenettes in cabins 3, 4 and what was 5 (now the office) and started converting some bunk houses to include a bedroom with a door for adults with kids in beds in the rest of the cabin."/>
          <p:cNvSpPr txBox="1"/>
          <p:nvPr/>
        </p:nvSpPr>
        <p:spPr>
          <a:xfrm>
            <a:off x="156907" y="113029"/>
            <a:ext cx="2445087" cy="4676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600">
                <a:solidFill>
                  <a:srgbClr val="FFFFFF"/>
                </a:solidFill>
                <a:uFill>
                  <a:solidFill>
                    <a:srgbClr val="000000"/>
                  </a:solidFill>
                </a:uFill>
                <a:latin typeface="Trebuchet MS"/>
                <a:ea typeface="Trebuchet MS"/>
                <a:cs typeface="Trebuchet MS"/>
                <a:sym typeface="Trebuchet MS"/>
              </a:defRPr>
            </a:pPr>
            <a:r>
              <a:t>The next owners were planning a family resort called Country Mountain but it came about at a bad economic time and they folded</a:t>
            </a:r>
            <a:r>
              <a:rPr>
                <a:latin typeface="+mj-lt"/>
                <a:ea typeface="+mj-ea"/>
                <a:cs typeface="+mj-cs"/>
                <a:sym typeface="Calibri"/>
              </a:rPr>
              <a:t> in</a:t>
            </a:r>
            <a:r>
              <a:t> 1975. </a:t>
            </a:r>
            <a:r>
              <a:rPr>
                <a:latin typeface="+mj-lt"/>
                <a:ea typeface="+mj-ea"/>
                <a:cs typeface="+mj-cs"/>
                <a:sym typeface="Calibri"/>
              </a:rPr>
              <a:t>But in their short time built 2 beautiful tennis courts at the base of the mountain replacing the big horse ring. On top they put kitchenettes in cabins 3, 4 and what was 5 (now the office) and started converting some bunk houses to include a bedroom with a door for adults with kids in beds in the rest of the cabin.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294" name="Rectangle"/>
          <p:cNvSpPr/>
          <p:nvPr/>
        </p:nvSpPr>
        <p:spPr>
          <a:xfrm>
            <a:off x="-393700" y="-6350"/>
            <a:ext cx="2923977"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95" name="The Country Mountain sign proved helpful to us later on but the property reverted back to Pinecrest and was vacant for 4 years when Search Group visited in February, 1979. The Committee came away saying YES -- this is the place! Very favorable formal market research study and the same strong results from the congregational leadership study distributed widely along with a slide show."/>
          <p:cNvSpPr txBox="1"/>
          <p:nvPr/>
        </p:nvSpPr>
        <p:spPr>
          <a:xfrm>
            <a:off x="140067" y="265429"/>
            <a:ext cx="2284448" cy="443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600">
                <a:solidFill>
                  <a:srgbClr val="FFFFFF"/>
                </a:solidFill>
                <a:uFill>
                  <a:solidFill>
                    <a:srgbClr val="000000"/>
                  </a:solidFill>
                </a:uFill>
              </a:defRPr>
            </a:lvl1pPr>
          </a:lstStyle>
          <a:p>
            <a:pPr/>
            <a:r>
              <a:t>The Country Mountain sign proved helpful to us later on but the property reverted back to Pinecrest and was vacant for 4 years when Search Group visited in February, 1979. The Committee came away saying YES -- this is the place! Very favorable formal market research study and the same strong results from the congregational leadership study distributed widely along with a slide show.</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00" name="Rectangle"/>
          <p:cNvSpPr/>
          <p:nvPr/>
        </p:nvSpPr>
        <p:spPr>
          <a:xfrm>
            <a:off x="5434543" y="4558555"/>
            <a:ext cx="3756574" cy="70064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01" name="The lake as it looked in 1979"/>
          <p:cNvSpPr txBox="1"/>
          <p:nvPr/>
        </p:nvSpPr>
        <p:spPr>
          <a:xfrm>
            <a:off x="5588490" y="4634229"/>
            <a:ext cx="3372155"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lake as it looked in 1979</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06" name="Rectangle"/>
          <p:cNvSpPr/>
          <p:nvPr/>
        </p:nvSpPr>
        <p:spPr>
          <a:xfrm>
            <a:off x="5434543" y="4558555"/>
            <a:ext cx="3756574" cy="70064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07" name="…and the nice tennis courts"/>
          <p:cNvSpPr txBox="1"/>
          <p:nvPr/>
        </p:nvSpPr>
        <p:spPr>
          <a:xfrm>
            <a:off x="5683244" y="4634229"/>
            <a:ext cx="3259169"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defRPr>
            </a:lvl1pPr>
          </a:lstStyle>
          <a:p>
            <a:pPr/>
            <a:r>
              <a:t>…and the nice tennis courts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12" name="Rectangle"/>
          <p:cNvSpPr/>
          <p:nvPr/>
        </p:nvSpPr>
        <p:spPr>
          <a:xfrm>
            <a:off x="4886163" y="4558555"/>
            <a:ext cx="4304954" cy="70064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13" name="First story REC Hall as we found it"/>
          <p:cNvSpPr txBox="1"/>
          <p:nvPr/>
        </p:nvSpPr>
        <p:spPr>
          <a:xfrm>
            <a:off x="5006104" y="4646929"/>
            <a:ext cx="4613456" cy="38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defRPr>
            </a:lvl1pPr>
          </a:lstStyle>
          <a:p>
            <a:pPr/>
            <a:r>
              <a:t>First story REC Hall as we found it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Picture 1" descr="Picture 1"/>
          <p:cNvPicPr>
            <a:picLocks noChangeAspect="1"/>
          </p:cNvPicPr>
          <p:nvPr/>
        </p:nvPicPr>
        <p:blipFill>
          <a:blip r:embed="rId3">
            <a:extLst/>
          </a:blip>
          <a:stretch>
            <a:fillRect/>
          </a:stretch>
        </p:blipFill>
        <p:spPr>
          <a:xfrm>
            <a:off x="-615654" y="-173153"/>
            <a:ext cx="9759655" cy="5489806"/>
          </a:xfrm>
          <a:prstGeom prst="rect">
            <a:avLst/>
          </a:prstGeom>
          <a:ln w="12700">
            <a:miter lim="400000"/>
          </a:ln>
        </p:spPr>
      </p:pic>
      <p:sp>
        <p:nvSpPr>
          <p:cNvPr id="318" name="Rectangle"/>
          <p:cNvSpPr/>
          <p:nvPr/>
        </p:nvSpPr>
        <p:spPr>
          <a:xfrm>
            <a:off x="4886163" y="4558555"/>
            <a:ext cx="4304954" cy="70064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19" name="…and the fire ring in front of it"/>
          <p:cNvSpPr txBox="1"/>
          <p:nvPr/>
        </p:nvSpPr>
        <p:spPr>
          <a:xfrm>
            <a:off x="5120404" y="4704407"/>
            <a:ext cx="4613456" cy="408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100">
                <a:solidFill>
                  <a:srgbClr val="FFFFFF"/>
                </a:solidFill>
                <a:uFill>
                  <a:solidFill>
                    <a:srgbClr val="000000"/>
                  </a:solidFill>
                </a:uFill>
              </a:defRPr>
            </a:lvl1pPr>
          </a:lstStyle>
          <a:p>
            <a:pPr/>
            <a:r>
              <a:t>…and the fire ring in front of it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Picture 2" descr="Picture 2"/>
          <p:cNvPicPr>
            <a:picLocks noChangeAspect="1"/>
          </p:cNvPicPr>
          <p:nvPr/>
        </p:nvPicPr>
        <p:blipFill>
          <a:blip r:embed="rId3">
            <a:extLst/>
          </a:blip>
          <a:stretch>
            <a:fillRect/>
          </a:stretch>
        </p:blipFill>
        <p:spPr>
          <a:xfrm>
            <a:off x="0" y="-685800"/>
            <a:ext cx="9144000" cy="5143500"/>
          </a:xfrm>
          <a:prstGeom prst="rect">
            <a:avLst/>
          </a:prstGeom>
          <a:ln w="12700">
            <a:miter lim="400000"/>
          </a:ln>
        </p:spPr>
      </p:pic>
      <p:sp>
        <p:nvSpPr>
          <p:cNvPr id="324" name="Rectangle"/>
          <p:cNvSpPr/>
          <p:nvPr/>
        </p:nvSpPr>
        <p:spPr>
          <a:xfrm>
            <a:off x="4168736" y="4529187"/>
            <a:ext cx="5009682" cy="70461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25" name="This is the beautiful April day with a meeting of the SUUSI Board, the Search Group and other key players met on Meditation Rock to decide whether to move forward to buy the place"/>
          <p:cNvSpPr txBox="1"/>
          <p:nvPr/>
        </p:nvSpPr>
        <p:spPr>
          <a:xfrm>
            <a:off x="182724" y="4481957"/>
            <a:ext cx="8778551" cy="574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600">
                <a:solidFill>
                  <a:srgbClr val="FFFFFF"/>
                </a:solidFill>
                <a:uFill>
                  <a:solidFill>
                    <a:srgbClr val="000000"/>
                  </a:solidFill>
                </a:uFill>
              </a:defRPr>
            </a:lvl1pPr>
          </a:lstStyle>
          <a:p>
            <a:pPr/>
            <a:r>
              <a:t>This is the beautiful 1979 April day with a meeting of the SUUSI Board, the Search Group and other key players met on Meditation Rock to decide whether to move forward to buy the place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Picture 1" descr="Picture 1"/>
          <p:cNvPicPr>
            <a:picLocks noChangeAspect="1"/>
          </p:cNvPicPr>
          <p:nvPr/>
        </p:nvPicPr>
        <p:blipFill>
          <a:blip r:embed="rId3">
            <a:extLst/>
          </a:blip>
          <a:stretch>
            <a:fillRect/>
          </a:stretch>
        </p:blipFill>
        <p:spPr>
          <a:xfrm>
            <a:off x="2133600" y="0"/>
            <a:ext cx="9144000" cy="5143500"/>
          </a:xfrm>
          <a:prstGeom prst="rect">
            <a:avLst/>
          </a:prstGeom>
          <a:ln w="12700">
            <a:miter lim="400000"/>
          </a:ln>
        </p:spPr>
      </p:pic>
      <p:sp>
        <p:nvSpPr>
          <p:cNvPr id="115" name="Rectangle"/>
          <p:cNvSpPr/>
          <p:nvPr/>
        </p:nvSpPr>
        <p:spPr>
          <a:xfrm>
            <a:off x="1244600" y="-6353"/>
            <a:ext cx="2923977"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16" name="Camper in front of her teepee on location where lodge is today"/>
          <p:cNvSpPr txBox="1"/>
          <p:nvPr/>
        </p:nvSpPr>
        <p:spPr>
          <a:xfrm>
            <a:off x="373720" y="201927"/>
            <a:ext cx="3186497" cy="10553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lnSpc>
                <a:spcPct val="115000"/>
              </a:lnSpc>
              <a:spcBef>
                <a:spcPts val="1000"/>
              </a:spcBef>
              <a:defRPr sz="2000">
                <a:solidFill>
                  <a:srgbClr val="FFFFFF"/>
                </a:solidFill>
                <a:uFill>
                  <a:solidFill>
                    <a:srgbClr val="000000"/>
                  </a:solidFill>
                </a:uFill>
              </a:defRPr>
            </a:lvl1pPr>
          </a:lstStyle>
          <a:p>
            <a:pPr/>
            <a:r>
              <a:t>Camper in front of her teepee on location where lodge is today</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Picture 1" descr="Picture 1"/>
          <p:cNvPicPr>
            <a:picLocks noChangeAspect="1"/>
          </p:cNvPicPr>
          <p:nvPr/>
        </p:nvPicPr>
        <p:blipFill>
          <a:blip r:embed="rId3">
            <a:extLst/>
          </a:blip>
          <a:stretch>
            <a:fillRect/>
          </a:stretch>
        </p:blipFill>
        <p:spPr>
          <a:xfrm>
            <a:off x="1005412" y="30541"/>
            <a:ext cx="6904576" cy="3883825"/>
          </a:xfrm>
          <a:prstGeom prst="rect">
            <a:avLst/>
          </a:prstGeom>
          <a:ln w="12700">
            <a:miter lim="400000"/>
          </a:ln>
        </p:spPr>
      </p:pic>
      <p:sp>
        <p:nvSpPr>
          <p:cNvPr id="330" name="The groups sat for hours, finally deciding to move forward to buy the place. Soon thereafter agreement to a $400,000 contract and the ball was rolling. Much volunteer support came from the Franklin UU Fellowship. With permission, we started work weekends in late Spring to start fixing the place – months before the actual closing in mid-October. For example, almost every cabin toilet needed replacing. Water system and sewage systems also needed lots of work."/>
          <p:cNvSpPr txBox="1"/>
          <p:nvPr/>
        </p:nvSpPr>
        <p:spPr>
          <a:xfrm>
            <a:off x="667501" y="3929380"/>
            <a:ext cx="7808998"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400">
                <a:solidFill>
                  <a:srgbClr val="FFFFFF"/>
                </a:solidFill>
                <a:uFill>
                  <a:solidFill>
                    <a:srgbClr val="000000"/>
                  </a:solidFill>
                </a:uFill>
                <a:latin typeface="Trebuchet MS"/>
                <a:ea typeface="Trebuchet MS"/>
                <a:cs typeface="Trebuchet MS"/>
                <a:sym typeface="Trebuchet MS"/>
              </a:defRPr>
            </a:pPr>
            <a:r>
              <a:t>T</a:t>
            </a:r>
            <a:r>
              <a:rPr>
                <a:latin typeface="+mj-lt"/>
                <a:ea typeface="+mj-ea"/>
                <a:cs typeface="+mj-cs"/>
                <a:sym typeface="Calibri"/>
              </a:rPr>
              <a:t>he groups sat for hours, finally deciding to move forward to buy the place. Soon thereafter agreement to a $400,000 contract and the ball was rolling. Much volunteer support came from the Franklin UU Fellowship. With permission, we started work weekends in late Spring to start fixing the place – months before the actual closing in mid-October. For example, almost every cabin toilet needed replacing. Water system and sewage systems also needed lots of work.</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Picture 1" descr="Picture 1"/>
          <p:cNvPicPr>
            <a:picLocks noChangeAspect="1"/>
          </p:cNvPicPr>
          <p:nvPr/>
        </p:nvPicPr>
        <p:blipFill>
          <a:blip r:embed="rId3">
            <a:extLst/>
          </a:blip>
          <a:stretch>
            <a:fillRect/>
          </a:stretch>
        </p:blipFill>
        <p:spPr>
          <a:xfrm>
            <a:off x="-2311400" y="0"/>
            <a:ext cx="9144000" cy="5143500"/>
          </a:xfrm>
          <a:prstGeom prst="rect">
            <a:avLst/>
          </a:prstGeom>
          <a:ln w="12700">
            <a:miter lim="400000"/>
          </a:ln>
        </p:spPr>
      </p:pic>
      <p:sp>
        <p:nvSpPr>
          <p:cNvPr id="335" name="Rectangle"/>
          <p:cNvSpPr/>
          <p:nvPr/>
        </p:nvSpPr>
        <p:spPr>
          <a:xfrm>
            <a:off x="4457698" y="-6353"/>
            <a:ext cx="3715249"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36" name="Active fund raising soon started and thank you Charter Life Members who made sure it all happened! Mo and Larry Wheeler were appointed as the first Directors"/>
          <p:cNvSpPr txBox="1"/>
          <p:nvPr/>
        </p:nvSpPr>
        <p:spPr>
          <a:xfrm>
            <a:off x="5178140" y="1389377"/>
            <a:ext cx="3255506" cy="2720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2000">
                <a:solidFill>
                  <a:srgbClr val="FFFFFF"/>
                </a:solidFill>
                <a:uFill>
                  <a:solidFill>
                    <a:srgbClr val="000000"/>
                  </a:solidFill>
                </a:uFill>
              </a:defRPr>
            </a:lvl1pPr>
          </a:lstStyle>
          <a:p>
            <a:pPr/>
            <a:r>
              <a:t>Active fund raising soon started and thank you Charter Life Members who made sure it all happened! Roger Comstock was elected as the first Board President. Mo and Larry Wheeler were appointed as the first Directors </a:t>
            </a:r>
          </a:p>
        </p:txBody>
      </p:sp>
      <p:sp>
        <p:nvSpPr>
          <p:cNvPr id="337" name="Active fund raising soon started and thank you Charter Life Members who made sure it all happened! Mo and Larry Wheeler were appointed as the first Directors"/>
          <p:cNvSpPr txBox="1"/>
          <p:nvPr/>
        </p:nvSpPr>
        <p:spPr>
          <a:xfrm>
            <a:off x="4848454" y="208277"/>
            <a:ext cx="3715249" cy="929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b="1" sz="2900">
                <a:solidFill>
                  <a:srgbClr val="FFFFFF"/>
                </a:solidFill>
                <a:uFill>
                  <a:solidFill>
                    <a:srgbClr val="000000"/>
                  </a:solidFill>
                </a:uFill>
              </a:defRPr>
            </a:lvl1pPr>
          </a:lstStyle>
          <a:p>
            <a:pPr/>
            <a:r>
              <a:t>Our History Here, 1979 to the Present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Picture 1" descr="Picture 1"/>
          <p:cNvPicPr>
            <a:picLocks noChangeAspect="1"/>
          </p:cNvPicPr>
          <p:nvPr/>
        </p:nvPicPr>
        <p:blipFill>
          <a:blip r:embed="rId3">
            <a:extLst/>
          </a:blip>
          <a:stretch>
            <a:fillRect/>
          </a:stretch>
        </p:blipFill>
        <p:spPr>
          <a:xfrm>
            <a:off x="-228600" y="-478081"/>
            <a:ext cx="9388893" cy="5281255"/>
          </a:xfrm>
          <a:prstGeom prst="rect">
            <a:avLst/>
          </a:prstGeom>
          <a:ln w="12700">
            <a:miter lim="400000"/>
          </a:ln>
        </p:spPr>
      </p:pic>
      <p:sp>
        <p:nvSpPr>
          <p:cNvPr id="342" name="Rectangle"/>
          <p:cNvSpPr/>
          <p:nvPr/>
        </p:nvSpPr>
        <p:spPr>
          <a:xfrm>
            <a:off x="-246725" y="4336305"/>
            <a:ext cx="9425142" cy="8974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43" name="The first official event was Thanksgiving, 1979 as about 50 people huddled in the dining hall wearing outdoor clothing because no insulation and no heat. Turkeys were cooked in the Lodge, Emerson and the kitchen of the dining hall where one oven worked."/>
          <p:cNvSpPr txBox="1"/>
          <p:nvPr/>
        </p:nvSpPr>
        <p:spPr>
          <a:xfrm>
            <a:off x="195424" y="4315073"/>
            <a:ext cx="8778552" cy="85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700">
                <a:solidFill>
                  <a:srgbClr val="FFFFFF"/>
                </a:solidFill>
                <a:uFill>
                  <a:solidFill>
                    <a:srgbClr val="000000"/>
                  </a:solidFill>
                </a:uFill>
              </a:defRPr>
            </a:lvl1pPr>
          </a:lstStyle>
          <a:p>
            <a:pPr/>
            <a:r>
              <a:t>The first official event was Thanksgiving, 1979 as about 50 people huddled in the dining hall wearing outdoor clothing because no insulation and no heat. Turkeys were cooked in the Lodge, Emerson and the kitchen of the dining hall where one oven worked.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48" name="Rectangle"/>
          <p:cNvSpPr/>
          <p:nvPr/>
        </p:nvSpPr>
        <p:spPr>
          <a:xfrm>
            <a:off x="-246725" y="4336305"/>
            <a:ext cx="9425142" cy="89749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49" name="In the months ahead agreement to a formal name:  HIGHLANDS CAMP &amp; CONFERENCE CENTER and informally, THE MOUNTAIN, with the latter quickly becoming what people used."/>
          <p:cNvSpPr txBox="1"/>
          <p:nvPr/>
        </p:nvSpPr>
        <p:spPr>
          <a:xfrm>
            <a:off x="96110" y="4418329"/>
            <a:ext cx="9144001" cy="85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700">
                <a:solidFill>
                  <a:srgbClr val="FFFFFF"/>
                </a:solidFill>
                <a:uFill>
                  <a:solidFill>
                    <a:srgbClr val="000000"/>
                  </a:solidFill>
                </a:uFill>
              </a:defRPr>
            </a:pPr>
            <a:r>
              <a:t>In the months ahead agreement to a formal name:  HIGHLANDS CAMP &amp; CONFERENCE CENTER and informally, THE MOUNTAIN, with the latter quickly becoming what people used. </a:t>
            </a:r>
          </a:p>
          <a:p>
            <a:pPr defTabSz="457200">
              <a:defRPr sz="1700">
                <a:solidFill>
                  <a:srgbClr val="FFFFFF"/>
                </a:solidFill>
                <a:uFill>
                  <a:solidFill>
                    <a:srgbClr val="000000"/>
                  </a:solidFill>
                </a:uFill>
              </a:defRPr>
            </a:pPr>
            <a:r>
              <a:t>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54" name="Rectangle"/>
          <p:cNvSpPr/>
          <p:nvPr/>
        </p:nvSpPr>
        <p:spPr>
          <a:xfrm>
            <a:off x="-246725" y="4478782"/>
            <a:ext cx="9425142" cy="755018"/>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55" name="A later sign with views in two directions and showing our UU connection"/>
          <p:cNvSpPr txBox="1"/>
          <p:nvPr/>
        </p:nvSpPr>
        <p:spPr>
          <a:xfrm>
            <a:off x="350110" y="4570729"/>
            <a:ext cx="9144001" cy="38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2000">
                <a:solidFill>
                  <a:srgbClr val="FFFFFF"/>
                </a:solidFill>
                <a:uFill>
                  <a:solidFill>
                    <a:srgbClr val="000000"/>
                  </a:solidFill>
                </a:uFill>
              </a:defRPr>
            </a:lvl1pPr>
          </a:lstStyle>
          <a:p>
            <a:pPr/>
            <a:r>
              <a:t>A later sign with views in two directions and showing our UU connection</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60" name="Rectangle"/>
          <p:cNvSpPr/>
          <p:nvPr/>
        </p:nvSpPr>
        <p:spPr>
          <a:xfrm>
            <a:off x="3334377" y="4575175"/>
            <a:ext cx="5844041" cy="65862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61" name="One of the special views from Chinquapin Mtn"/>
          <p:cNvSpPr txBox="1"/>
          <p:nvPr/>
        </p:nvSpPr>
        <p:spPr>
          <a:xfrm>
            <a:off x="3499710" y="4651821"/>
            <a:ext cx="9144001" cy="408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100">
                <a:solidFill>
                  <a:srgbClr val="FFFFFF"/>
                </a:solidFill>
                <a:uFill>
                  <a:solidFill>
                    <a:srgbClr val="000000"/>
                  </a:solidFill>
                </a:uFill>
                <a:latin typeface="Times New Roman"/>
                <a:ea typeface="Times New Roman"/>
                <a:cs typeface="Times New Roman"/>
                <a:sym typeface="Times New Roman"/>
              </a:defRPr>
            </a:pPr>
            <a:r>
              <a:t>O</a:t>
            </a:r>
            <a:r>
              <a:rPr>
                <a:latin typeface="+mj-lt"/>
                <a:ea typeface="+mj-ea"/>
                <a:cs typeface="+mj-cs"/>
                <a:sym typeface="Calibri"/>
              </a:rPr>
              <a:t>ne of the special views from Chinquapin Mtn</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66" name="Rectangle"/>
          <p:cNvSpPr/>
          <p:nvPr/>
        </p:nvSpPr>
        <p:spPr>
          <a:xfrm>
            <a:off x="4265248" y="4696271"/>
            <a:ext cx="4913171" cy="53753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67" name="And another– cabins 11-20 plus Riley"/>
          <p:cNvSpPr txBox="1"/>
          <p:nvPr/>
        </p:nvSpPr>
        <p:spPr>
          <a:xfrm>
            <a:off x="4604610" y="4712715"/>
            <a:ext cx="9144001" cy="38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2000">
                <a:solidFill>
                  <a:srgbClr val="FFFFFF"/>
                </a:solidFill>
                <a:uFill>
                  <a:solidFill>
                    <a:srgbClr val="000000"/>
                  </a:solidFill>
                </a:uFill>
              </a:defRPr>
            </a:lvl1pPr>
          </a:lstStyle>
          <a:p>
            <a:pPr/>
            <a:r>
              <a:t>And another– cabins 11-20 plus Riley</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Picture 1" descr="Picture 1"/>
          <p:cNvPicPr>
            <a:picLocks noChangeAspect="1"/>
          </p:cNvPicPr>
          <p:nvPr/>
        </p:nvPicPr>
        <p:blipFill>
          <a:blip r:embed="rId3">
            <a:extLst/>
          </a:blip>
          <a:stretch>
            <a:fillRect/>
          </a:stretch>
        </p:blipFill>
        <p:spPr>
          <a:xfrm>
            <a:off x="2336800" y="0"/>
            <a:ext cx="9144000" cy="5143500"/>
          </a:xfrm>
          <a:prstGeom prst="rect">
            <a:avLst/>
          </a:prstGeom>
          <a:ln w="12700">
            <a:miter lim="400000"/>
          </a:ln>
        </p:spPr>
      </p:pic>
      <p:sp>
        <p:nvSpPr>
          <p:cNvPr id="372" name="Rectangle"/>
          <p:cNvSpPr/>
          <p:nvPr/>
        </p:nvSpPr>
        <p:spPr>
          <a:xfrm>
            <a:off x="888999" y="-6353"/>
            <a:ext cx="3715249"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73" name="Plans for the first year of camp were in the works when we received a phone call from a movie production company looking for a run down camp that could serve as a site for a movie to be filmed in the Spring. Soon we found ourselves playing hosts to a movie crew, lots of equipment, and about 20 Western Carolina students who served as support staff for them. The movie was called “The Mating Season” where The Mountain became the Highlands Bird &amp; Nature Camp."/>
          <p:cNvSpPr txBox="1"/>
          <p:nvPr/>
        </p:nvSpPr>
        <p:spPr>
          <a:xfrm>
            <a:off x="268826" y="354329"/>
            <a:ext cx="4050471" cy="3558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a:solidFill>
                  <a:srgbClr val="FFFFFF"/>
                </a:solidFill>
                <a:uFill>
                  <a:solidFill>
                    <a:srgbClr val="000000"/>
                  </a:solidFill>
                </a:uFill>
              </a:defRPr>
            </a:pPr>
            <a:r>
              <a:t>Plans for the first year of camp were in the works when we received a phone call from a movie production company looking for a run down camp that could serve as a site for a movie to be filmed in the Spring. Soon</a:t>
            </a:r>
            <a:r>
              <a:rPr b="1"/>
              <a:t> </a:t>
            </a:r>
            <a:r>
              <a:t>we found ourselves playing hosts to a movie crew, lots of equipment, and about 20 Western Carolina students who served as support staff for them. The movie was called “The Mating Season” where The Mountain became the Highlands Bird &amp; Nature Camp.</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7" name="Picture 1" descr="Picture 1"/>
          <p:cNvPicPr>
            <a:picLocks noChangeAspect="1"/>
          </p:cNvPicPr>
          <p:nvPr/>
        </p:nvPicPr>
        <p:blipFill>
          <a:blip r:embed="rId3">
            <a:extLst/>
          </a:blip>
          <a:stretch>
            <a:fillRect/>
          </a:stretch>
        </p:blipFill>
        <p:spPr>
          <a:xfrm>
            <a:off x="0" y="-609600"/>
            <a:ext cx="9144000" cy="5143500"/>
          </a:xfrm>
          <a:prstGeom prst="rect">
            <a:avLst/>
          </a:prstGeom>
          <a:ln w="12700">
            <a:miter lim="400000"/>
          </a:ln>
        </p:spPr>
      </p:pic>
      <p:sp>
        <p:nvSpPr>
          <p:cNvPr id="378" name="Rectangle"/>
          <p:cNvSpPr/>
          <p:nvPr/>
        </p:nvSpPr>
        <p:spPr>
          <a:xfrm>
            <a:off x="-246725" y="3923162"/>
            <a:ext cx="9425142" cy="131063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79" name="It starred Lucie Arnaz &amp; husband Larry Luckinbill, plus newcomers Swoosie Kurtz and Joel Brooks. Financially, it helped to ensure an OK year financially but tested everyone’s patience. LOTS OF STORIES TO SHARE. It aired on CBS on Dec 30, 1980."/>
          <p:cNvSpPr txBox="1"/>
          <p:nvPr/>
        </p:nvSpPr>
        <p:spPr>
          <a:xfrm>
            <a:off x="146515" y="3973962"/>
            <a:ext cx="8952570" cy="1209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900">
                <a:solidFill>
                  <a:srgbClr val="FFFFFF"/>
                </a:solidFill>
                <a:uFill>
                  <a:solidFill>
                    <a:srgbClr val="000000"/>
                  </a:solidFill>
                </a:uFill>
              </a:defRPr>
            </a:lvl1pPr>
          </a:lstStyle>
          <a:p>
            <a:pPr/>
            <a:r>
              <a:t>It starred Lucie Arnaz &amp; husband Larry Luckinbill, plus newcomers Swoosie Kurtz and Joel Brooks. Financially, it helped to ensure an OK year financially but tested everyone’s patience. LOTS OF STORIES TO SHARE. It aired on CBS on Dec 30, 1980.</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84" name="Rectangle"/>
          <p:cNvSpPr/>
          <p:nvPr/>
        </p:nvSpPr>
        <p:spPr>
          <a:xfrm>
            <a:off x="5853243" y="3616076"/>
            <a:ext cx="3325175" cy="161772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85" name="The next several pictures are from the early years’ summer programming – here, keeping the earth ball in the air"/>
          <p:cNvSpPr txBox="1"/>
          <p:nvPr/>
        </p:nvSpPr>
        <p:spPr>
          <a:xfrm>
            <a:off x="6052179" y="3685506"/>
            <a:ext cx="2927301" cy="1424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a:solidFill>
                  <a:srgbClr val="FFFFFF"/>
                </a:solidFill>
                <a:uFill>
                  <a:solidFill>
                    <a:srgbClr val="000000"/>
                  </a:solidFill>
                </a:uFill>
              </a:defRPr>
            </a:lvl1pPr>
          </a:lstStyle>
          <a:p>
            <a:pPr/>
            <a:r>
              <a:t>The next several pictures are from the early years’ summer programming – here, keeping the earth ball in the air</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 name="Picture 2" descr="Picture 2"/>
          <p:cNvPicPr>
            <a:picLocks noChangeAspect="1"/>
          </p:cNvPicPr>
          <p:nvPr/>
        </p:nvPicPr>
        <p:blipFill>
          <a:blip r:embed="rId3">
            <a:extLst/>
          </a:blip>
          <a:stretch>
            <a:fillRect/>
          </a:stretch>
        </p:blipFill>
        <p:spPr>
          <a:xfrm>
            <a:off x="2311400" y="0"/>
            <a:ext cx="9144000" cy="5143500"/>
          </a:xfrm>
          <a:prstGeom prst="rect">
            <a:avLst/>
          </a:prstGeom>
          <a:ln w="12700">
            <a:miter lim="400000"/>
          </a:ln>
        </p:spPr>
      </p:pic>
      <p:sp>
        <p:nvSpPr>
          <p:cNvPr id="121" name="Rectangle"/>
          <p:cNvSpPr/>
          <p:nvPr/>
        </p:nvSpPr>
        <p:spPr>
          <a:xfrm>
            <a:off x="1244600" y="-6350"/>
            <a:ext cx="2923977"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22" name="A tower with chestnut siding –shape-wise like the current tower"/>
          <p:cNvSpPr txBox="1"/>
          <p:nvPr/>
        </p:nvSpPr>
        <p:spPr>
          <a:xfrm>
            <a:off x="373720" y="201927"/>
            <a:ext cx="3186497" cy="10553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lnSpc>
                <a:spcPct val="115000"/>
              </a:lnSpc>
              <a:spcBef>
                <a:spcPts val="1000"/>
              </a:spcBef>
              <a:defRPr sz="2000">
                <a:solidFill>
                  <a:srgbClr val="FFFFFF"/>
                </a:solidFill>
                <a:uFill>
                  <a:solidFill>
                    <a:srgbClr val="000000"/>
                  </a:solidFill>
                </a:uFill>
              </a:defRPr>
            </a:lvl1pPr>
          </a:lstStyle>
          <a:p>
            <a:pPr/>
            <a:r>
              <a:t>A tower with chestnut siding –shape-wise like the current tower</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90" name="Rectangle"/>
          <p:cNvSpPr/>
          <p:nvPr/>
        </p:nvSpPr>
        <p:spPr>
          <a:xfrm>
            <a:off x="4774836" y="4735957"/>
            <a:ext cx="4403581" cy="49784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391" name="All sorts of things to do with a parachute"/>
          <p:cNvSpPr txBox="1"/>
          <p:nvPr/>
        </p:nvSpPr>
        <p:spPr>
          <a:xfrm>
            <a:off x="4910139" y="4799457"/>
            <a:ext cx="4067926" cy="345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1700">
                <a:solidFill>
                  <a:srgbClr val="FFFFFF"/>
                </a:solidFill>
                <a:uFill>
                  <a:solidFill>
                    <a:srgbClr val="000000"/>
                  </a:solidFill>
                </a:uFill>
              </a:defRPr>
            </a:lvl1pPr>
          </a:lstStyle>
          <a:p>
            <a:pPr/>
            <a:r>
              <a:t>All sorts of things to do with a parachute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08" name="Rectangle"/>
          <p:cNvSpPr/>
          <p:nvPr/>
        </p:nvSpPr>
        <p:spPr>
          <a:xfrm>
            <a:off x="1265070" y="4735957"/>
            <a:ext cx="7913348" cy="49784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09" name="Successfully catching the water balloon didn’t always work out"/>
          <p:cNvSpPr txBox="1"/>
          <p:nvPr/>
        </p:nvSpPr>
        <p:spPr>
          <a:xfrm>
            <a:off x="1710709" y="4767709"/>
            <a:ext cx="7293527"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Successfully catching the water balloon didn’t always work out</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14" name="Rectangle"/>
          <p:cNvSpPr/>
          <p:nvPr/>
        </p:nvSpPr>
        <p:spPr>
          <a:xfrm>
            <a:off x="3404120" y="4479428"/>
            <a:ext cx="6282298" cy="716273"/>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15" name="We had a horse program for the first 6-7 years – we had stables, a horse ring and a fenced pasture area"/>
          <p:cNvSpPr txBox="1"/>
          <p:nvPr/>
        </p:nvSpPr>
        <p:spPr>
          <a:xfrm>
            <a:off x="3670369" y="4532629"/>
            <a:ext cx="5749800" cy="62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a:solidFill>
                  <a:srgbClr val="FFFFFF"/>
                </a:solidFill>
                <a:uFill>
                  <a:solidFill>
                    <a:srgbClr val="000000"/>
                  </a:solidFill>
                </a:uFill>
              </a:defRPr>
            </a:lvl1pPr>
          </a:lstStyle>
          <a:p>
            <a:pPr/>
            <a:r>
              <a:t>We had a horse program for the first 6-7 years – we had stables, a horse ring and a fenced pasture area</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20" name="Rectangle"/>
          <p:cNvSpPr/>
          <p:nvPr/>
        </p:nvSpPr>
        <p:spPr>
          <a:xfrm>
            <a:off x="3489101" y="4627660"/>
            <a:ext cx="6197318" cy="56804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21" name="Campfires at the REC Hall were popular"/>
          <p:cNvSpPr txBox="1"/>
          <p:nvPr/>
        </p:nvSpPr>
        <p:spPr>
          <a:xfrm>
            <a:off x="3763660" y="4688161"/>
            <a:ext cx="5749800" cy="421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2200">
                <a:solidFill>
                  <a:srgbClr val="FFFFFF"/>
                </a:solidFill>
                <a:uFill>
                  <a:solidFill>
                    <a:srgbClr val="000000"/>
                  </a:solidFill>
                </a:uFill>
                <a:latin typeface="Trebuchet MS"/>
                <a:ea typeface="Trebuchet MS"/>
                <a:cs typeface="Trebuchet MS"/>
                <a:sym typeface="Trebuchet MS"/>
              </a:defRPr>
            </a:lvl1pPr>
          </a:lstStyle>
          <a:p>
            <a:pPr/>
            <a:r>
              <a:t>Campfires at the REC Hall were popular</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26" name="Rectangle"/>
          <p:cNvSpPr/>
          <p:nvPr/>
        </p:nvSpPr>
        <p:spPr>
          <a:xfrm>
            <a:off x="2318692" y="4627660"/>
            <a:ext cx="7367725" cy="56804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27" name="Fun camp nights – this is the popular Sr Hi Camp Air Band"/>
          <p:cNvSpPr txBox="1"/>
          <p:nvPr/>
        </p:nvSpPr>
        <p:spPr>
          <a:xfrm>
            <a:off x="2652980" y="4726261"/>
            <a:ext cx="6813723" cy="370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900">
                <a:solidFill>
                  <a:srgbClr val="FFFFFF"/>
                </a:solidFill>
                <a:uFill>
                  <a:solidFill>
                    <a:srgbClr val="000000"/>
                  </a:solidFill>
                </a:uFill>
                <a:latin typeface="Trebuchet MS"/>
                <a:ea typeface="Trebuchet MS"/>
                <a:cs typeface="Trebuchet MS"/>
                <a:sym typeface="Trebuchet MS"/>
              </a:defRPr>
            </a:lvl1pPr>
          </a:lstStyle>
          <a:p>
            <a:pPr/>
            <a:r>
              <a:t>Fun camp nights – this is the popular Sr Hi Camp Air Band </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32" name="Rectangle"/>
          <p:cNvSpPr/>
          <p:nvPr/>
        </p:nvSpPr>
        <p:spPr>
          <a:xfrm>
            <a:off x="6427067" y="4627660"/>
            <a:ext cx="6736423" cy="56804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33" name="Cabin Dress up night"/>
          <p:cNvSpPr txBox="1"/>
          <p:nvPr/>
        </p:nvSpPr>
        <p:spPr>
          <a:xfrm>
            <a:off x="6591369" y="4726259"/>
            <a:ext cx="6272087" cy="370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900">
                <a:solidFill>
                  <a:srgbClr val="FFFFFF"/>
                </a:solidFill>
                <a:uFill>
                  <a:solidFill>
                    <a:srgbClr val="000000"/>
                  </a:solidFill>
                </a:uFill>
                <a:latin typeface="Trebuchet MS"/>
                <a:ea typeface="Trebuchet MS"/>
                <a:cs typeface="Trebuchet MS"/>
                <a:sym typeface="Trebuchet MS"/>
              </a:defRPr>
            </a:lvl1pPr>
          </a:lstStyle>
          <a:p>
            <a:pPr/>
            <a:r>
              <a:t>Cabin Dress up night</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38" name="Rectangle"/>
          <p:cNvSpPr/>
          <p:nvPr/>
        </p:nvSpPr>
        <p:spPr>
          <a:xfrm>
            <a:off x="4001367" y="3814860"/>
            <a:ext cx="6736423" cy="187534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39" name="The arts &amp; crafts program moved quickly to a stable that was remodeled for that purpose. Evelyn Carter, wife of Steve Carter, our first Facilities Manager, built an amazing program!"/>
          <p:cNvSpPr txBox="1"/>
          <p:nvPr/>
        </p:nvSpPr>
        <p:spPr>
          <a:xfrm>
            <a:off x="4195086" y="3894013"/>
            <a:ext cx="4884862"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700">
                <a:solidFill>
                  <a:srgbClr val="FFFFFF"/>
                </a:solidFill>
                <a:uFill>
                  <a:solidFill>
                    <a:srgbClr val="000000"/>
                  </a:solidFill>
                </a:uFill>
              </a:defRPr>
            </a:lvl1pPr>
          </a:lstStyle>
          <a:p>
            <a:pPr/>
            <a:r>
              <a:t>The arts &amp; crafts program moved quickly to a stable that was remodeled for that purpose. Evelyn Carter, wife of Steve Carter, our first Facilities Manager, built an amazing program!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27" name="They gathered for camp fires on Meditation Rock"/>
          <p:cNvSpPr txBox="1"/>
          <p:nvPr/>
        </p:nvSpPr>
        <p:spPr>
          <a:xfrm>
            <a:off x="1447124" y="81278"/>
            <a:ext cx="7673746" cy="472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b="1" sz="2600">
                <a:uFill>
                  <a:solidFill>
                    <a:srgbClr val="000000"/>
                  </a:solidFill>
                </a:uFill>
              </a:defRPr>
            </a:lvl1pPr>
          </a:lstStyle>
          <a:p>
            <a:pPr/>
            <a:r>
              <a:t>They gathered for camp fires on Meditation Rock</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44" name="Rectangle"/>
          <p:cNvSpPr/>
          <p:nvPr/>
        </p:nvSpPr>
        <p:spPr>
          <a:xfrm>
            <a:off x="5420940" y="4607421"/>
            <a:ext cx="4265477" cy="58828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45" name="Lots of creativity was shown"/>
          <p:cNvSpPr txBox="1"/>
          <p:nvPr/>
        </p:nvSpPr>
        <p:spPr>
          <a:xfrm>
            <a:off x="5693514" y="4659629"/>
            <a:ext cx="3332219"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defRPr>
            </a:lvl1pPr>
          </a:lstStyle>
          <a:p>
            <a:pPr/>
            <a:r>
              <a:t>Lots of creativity was shown</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Picture 1" descr="Picture 1"/>
          <p:cNvPicPr>
            <a:picLocks noChangeAspect="1"/>
          </p:cNvPicPr>
          <p:nvPr/>
        </p:nvPicPr>
        <p:blipFill>
          <a:blip r:embed="rId3">
            <a:extLst/>
          </a:blip>
          <a:stretch>
            <a:fillRect/>
          </a:stretch>
        </p:blipFill>
        <p:spPr>
          <a:xfrm>
            <a:off x="0" y="-660400"/>
            <a:ext cx="9144000" cy="5143500"/>
          </a:xfrm>
          <a:prstGeom prst="rect">
            <a:avLst/>
          </a:prstGeom>
          <a:ln w="12700">
            <a:miter lim="400000"/>
          </a:ln>
        </p:spPr>
      </p:pic>
      <p:sp>
        <p:nvSpPr>
          <p:cNvPr id="450" name="Rectangle"/>
          <p:cNvSpPr/>
          <p:nvPr/>
        </p:nvSpPr>
        <p:spPr>
          <a:xfrm>
            <a:off x="2639043" y="4607421"/>
            <a:ext cx="7047374" cy="58828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51" name="In the early 80’s the yellow bus was a big hit with many stories to be told"/>
          <p:cNvSpPr txBox="1"/>
          <p:nvPr/>
        </p:nvSpPr>
        <p:spPr>
          <a:xfrm>
            <a:off x="333955" y="4608829"/>
            <a:ext cx="8476091"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defRPr>
            </a:lvl1pPr>
          </a:lstStyle>
          <a:p>
            <a:pPr/>
            <a:r>
              <a:t>In the early 80’s the yellow bus was a big hit with many stories to be told</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56" name="Rectangle"/>
          <p:cNvSpPr/>
          <p:nvPr/>
        </p:nvSpPr>
        <p:spPr>
          <a:xfrm>
            <a:off x="-213134" y="4616450"/>
            <a:ext cx="9899551" cy="579249"/>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57" name="Pam Phelps – on the far left had a huge impact in building the youth programs"/>
          <p:cNvSpPr txBox="1"/>
          <p:nvPr/>
        </p:nvSpPr>
        <p:spPr>
          <a:xfrm>
            <a:off x="74497" y="4663504"/>
            <a:ext cx="8995006"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Pam Phelps – on the far left had a huge impact in building the youth programs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62" name="Rectangle"/>
          <p:cNvSpPr/>
          <p:nvPr/>
        </p:nvSpPr>
        <p:spPr>
          <a:xfrm>
            <a:off x="-213134" y="4616450"/>
            <a:ext cx="9899551" cy="579249"/>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63" name="A camp picture from the early 80’s with campers and counselors"/>
          <p:cNvSpPr txBox="1"/>
          <p:nvPr/>
        </p:nvSpPr>
        <p:spPr>
          <a:xfrm>
            <a:off x="492436" y="4695255"/>
            <a:ext cx="8159125" cy="421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200">
                <a:solidFill>
                  <a:srgbClr val="FFFFFF"/>
                </a:solidFill>
                <a:uFill>
                  <a:solidFill>
                    <a:srgbClr val="000000"/>
                  </a:solidFill>
                </a:uFill>
                <a:latin typeface="Trebuchet MS"/>
                <a:ea typeface="Trebuchet MS"/>
                <a:cs typeface="Trebuchet MS"/>
                <a:sym typeface="Trebuchet MS"/>
              </a:defRPr>
            </a:lvl1pPr>
          </a:lstStyle>
          <a:p>
            <a:pPr/>
            <a:r>
              <a:t>A camp picture from the early 80’s with campers and counselors</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7" name="Picture 1" descr="Picture 1"/>
          <p:cNvPicPr>
            <a:picLocks noChangeAspect="1"/>
          </p:cNvPicPr>
          <p:nvPr/>
        </p:nvPicPr>
        <p:blipFill>
          <a:blip r:embed="rId3">
            <a:extLst/>
          </a:blip>
          <a:stretch>
            <a:fillRect/>
          </a:stretch>
        </p:blipFill>
        <p:spPr>
          <a:xfrm>
            <a:off x="0" y="-546100"/>
            <a:ext cx="9144000" cy="5143500"/>
          </a:xfrm>
          <a:prstGeom prst="rect">
            <a:avLst/>
          </a:prstGeom>
          <a:ln w="12700">
            <a:miter lim="400000"/>
          </a:ln>
        </p:spPr>
      </p:pic>
      <p:sp>
        <p:nvSpPr>
          <p:cNvPr id="468" name="Summer staff in the early 80’s"/>
          <p:cNvSpPr txBox="1"/>
          <p:nvPr/>
        </p:nvSpPr>
        <p:spPr>
          <a:xfrm>
            <a:off x="2580625" y="4672329"/>
            <a:ext cx="3536485"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defRPr>
            </a:lvl1pPr>
          </a:lstStyle>
          <a:p>
            <a:pPr/>
            <a:r>
              <a:t>Summer staff in the early 80’s</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2" name="Picture 1" descr="Picture 1"/>
          <p:cNvPicPr>
            <a:picLocks noChangeAspect="1"/>
          </p:cNvPicPr>
          <p:nvPr/>
        </p:nvPicPr>
        <p:blipFill>
          <a:blip r:embed="rId3">
            <a:extLst/>
          </a:blip>
          <a:stretch>
            <a:fillRect/>
          </a:stretch>
        </p:blipFill>
        <p:spPr>
          <a:xfrm>
            <a:off x="0" y="-927100"/>
            <a:ext cx="9144000" cy="5143500"/>
          </a:xfrm>
          <a:prstGeom prst="rect">
            <a:avLst/>
          </a:prstGeom>
          <a:ln w="12700">
            <a:miter lim="400000"/>
          </a:ln>
        </p:spPr>
      </p:pic>
      <p:sp>
        <p:nvSpPr>
          <p:cNvPr id="473" name="Lots of adult programs also took place in the summer- break out group from Theology thru Biography led by Rev David Rankin, sitting outside the REC Hall above the fire ring"/>
          <p:cNvSpPr txBox="1"/>
          <p:nvPr/>
        </p:nvSpPr>
        <p:spPr>
          <a:xfrm>
            <a:off x="212759" y="4354829"/>
            <a:ext cx="8718482" cy="59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700">
                <a:solidFill>
                  <a:srgbClr val="FFFFFF"/>
                </a:solidFill>
                <a:uFill>
                  <a:solidFill>
                    <a:srgbClr val="000000"/>
                  </a:solidFill>
                </a:uFill>
              </a:defRPr>
            </a:lvl1pPr>
          </a:lstStyle>
          <a:p>
            <a:pPr/>
            <a:r>
              <a:t>Lots of adult programs also took place in the summer- break out group from Theology thru Biography led by Rev David Rankin, sitting outside the REC Hall above the fire ring</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7" name="Picture 1" descr="Picture 1"/>
          <p:cNvPicPr>
            <a:picLocks noChangeAspect="1"/>
          </p:cNvPicPr>
          <p:nvPr/>
        </p:nvPicPr>
        <p:blipFill>
          <a:blip r:embed="rId3">
            <a:extLst/>
          </a:blip>
          <a:stretch>
            <a:fillRect/>
          </a:stretch>
        </p:blipFill>
        <p:spPr>
          <a:xfrm>
            <a:off x="0" y="-698500"/>
            <a:ext cx="9144000" cy="5143500"/>
          </a:xfrm>
          <a:prstGeom prst="rect">
            <a:avLst/>
          </a:prstGeom>
          <a:ln w="12700">
            <a:miter lim="400000"/>
          </a:ln>
        </p:spPr>
      </p:pic>
      <p:sp>
        <p:nvSpPr>
          <p:cNvPr id="478" name="We had a minister of the week who always started with the Sunday morning service that drew people from Highlands as well."/>
          <p:cNvSpPr txBox="1"/>
          <p:nvPr/>
        </p:nvSpPr>
        <p:spPr>
          <a:xfrm>
            <a:off x="880905" y="4475479"/>
            <a:ext cx="7732159" cy="650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900">
                <a:solidFill>
                  <a:srgbClr val="FFFFFF"/>
                </a:solidFill>
                <a:uFill>
                  <a:solidFill>
                    <a:srgbClr val="000000"/>
                  </a:solidFill>
                </a:uFill>
              </a:defRPr>
            </a:lvl1pPr>
          </a:lstStyle>
          <a:p>
            <a:pPr/>
            <a:r>
              <a:t>We had a minister of the week who always started with the Sunday morning service that drew people from Highlands as well.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2" name="Picture 1" descr="Picture 1"/>
          <p:cNvPicPr>
            <a:picLocks noChangeAspect="1"/>
          </p:cNvPicPr>
          <p:nvPr/>
        </p:nvPicPr>
        <p:blipFill>
          <a:blip r:embed="rId3">
            <a:extLst/>
          </a:blip>
          <a:stretch>
            <a:fillRect/>
          </a:stretch>
        </p:blipFill>
        <p:spPr>
          <a:xfrm>
            <a:off x="-62753" y="-685800"/>
            <a:ext cx="9269505" cy="5214095"/>
          </a:xfrm>
          <a:prstGeom prst="rect">
            <a:avLst/>
          </a:prstGeom>
          <a:ln w="12700">
            <a:miter lim="400000"/>
          </a:ln>
        </p:spPr>
      </p:pic>
      <p:sp>
        <p:nvSpPr>
          <p:cNvPr id="483" name="Evening vespers – this one led by Rev Don Male on Meditation Rock, with Lee Knight playing his guitar"/>
          <p:cNvSpPr txBox="1"/>
          <p:nvPr/>
        </p:nvSpPr>
        <p:spPr>
          <a:xfrm>
            <a:off x="1904886" y="4513579"/>
            <a:ext cx="6182079" cy="59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b="1" sz="1700">
                <a:solidFill>
                  <a:srgbClr val="FFFFFF"/>
                </a:solidFill>
                <a:uFill>
                  <a:solidFill>
                    <a:srgbClr val="000000"/>
                  </a:solidFill>
                </a:uFill>
              </a:defRPr>
            </a:lvl1pPr>
          </a:lstStyle>
          <a:p>
            <a:pPr/>
            <a:r>
              <a:t>Evening vespers – this one led by Rev Don Male on Meditation Rock, with Lee Knight playing his guitar</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88" name="Rectangle"/>
          <p:cNvSpPr/>
          <p:nvPr/>
        </p:nvSpPr>
        <p:spPr>
          <a:xfrm>
            <a:off x="4668018" y="4607421"/>
            <a:ext cx="5018400" cy="58828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89" name="…and meals at the base of The Mountain"/>
          <p:cNvSpPr txBox="1"/>
          <p:nvPr/>
        </p:nvSpPr>
        <p:spPr>
          <a:xfrm>
            <a:off x="4779789" y="4722492"/>
            <a:ext cx="4257447"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a:solidFill>
                  <a:srgbClr val="FFFFFF"/>
                </a:solidFill>
                <a:uFill>
                  <a:solidFill>
                    <a:srgbClr val="000000"/>
                  </a:solidFill>
                </a:uFill>
              </a:defRPr>
            </a:lvl1pPr>
          </a:lstStyle>
          <a:p>
            <a:pPr/>
            <a:r>
              <a:t>…and meals at the base of The Mountain</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94" name="Rectangle"/>
          <p:cNvSpPr/>
          <p:nvPr/>
        </p:nvSpPr>
        <p:spPr>
          <a:xfrm>
            <a:off x="5611886" y="3806476"/>
            <a:ext cx="4074532" cy="138922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95" name="People of all ages have learned about the wildlife in the area – here, with some hesitation, getting up close to a large hawk."/>
          <p:cNvSpPr txBox="1"/>
          <p:nvPr/>
        </p:nvSpPr>
        <p:spPr>
          <a:xfrm>
            <a:off x="5764931" y="3883866"/>
            <a:ext cx="3373178"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700">
                <a:solidFill>
                  <a:srgbClr val="FFFFFF"/>
                </a:solidFill>
                <a:uFill>
                  <a:solidFill>
                    <a:srgbClr val="000000"/>
                  </a:solidFill>
                </a:uFill>
              </a:defRPr>
            </a:lvl1pPr>
          </a:lstStyle>
          <a:p>
            <a:pPr/>
            <a:r>
              <a:t>People of all ages have learned about the wildlife in the area – here, with some hesitation, getting up close to a large hawk.</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2" descr="Picture 2"/>
          <p:cNvPicPr>
            <a:picLocks noChangeAspect="1"/>
          </p:cNvPicPr>
          <p:nvPr/>
        </p:nvPicPr>
        <p:blipFill>
          <a:blip r:embed="rId3">
            <a:extLst/>
          </a:blip>
          <a:stretch>
            <a:fillRect/>
          </a:stretch>
        </p:blipFill>
        <p:spPr>
          <a:xfrm>
            <a:off x="-1105" y="-16988"/>
            <a:ext cx="9144001" cy="5143504"/>
          </a:xfrm>
          <a:prstGeom prst="rect">
            <a:avLst/>
          </a:prstGeom>
          <a:ln w="12700">
            <a:miter lim="400000"/>
          </a:ln>
        </p:spPr>
      </p:pic>
      <p:sp>
        <p:nvSpPr>
          <p:cNvPr id="132" name="Rectangle"/>
          <p:cNvSpPr/>
          <p:nvPr/>
        </p:nvSpPr>
        <p:spPr>
          <a:xfrm>
            <a:off x="3466056" y="4170362"/>
            <a:ext cx="5706669" cy="134719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33" name="The original REC Hall was immediately built as their large indoor space"/>
          <p:cNvSpPr txBox="1"/>
          <p:nvPr/>
        </p:nvSpPr>
        <p:spPr>
          <a:xfrm>
            <a:off x="3732765" y="4323203"/>
            <a:ext cx="5173253"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000"/>
              </a:spcBef>
              <a:defRPr b="1" sz="2000">
                <a:solidFill>
                  <a:srgbClr val="FFFFFF"/>
                </a:solidFill>
                <a:uFill>
                  <a:solidFill>
                    <a:srgbClr val="000000"/>
                  </a:solidFill>
                </a:uFill>
              </a:defRPr>
            </a:pPr>
            <a:r>
              <a:t>T</a:t>
            </a:r>
            <a:r>
              <a:rPr b="0"/>
              <a:t>he original REC Hall was immediately built as their large indoor space</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00" name="Rectangle"/>
          <p:cNvSpPr/>
          <p:nvPr/>
        </p:nvSpPr>
        <p:spPr>
          <a:xfrm>
            <a:off x="3272061" y="4095005"/>
            <a:ext cx="6414358" cy="110069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01" name="The next several slides offer views of our Outstanding Outdoor Programming, led the first 6 years by Nancy Heath. There were water activities galore, starting with Pot Hole slide – a favorite all these years"/>
          <p:cNvSpPr txBox="1"/>
          <p:nvPr/>
        </p:nvSpPr>
        <p:spPr>
          <a:xfrm>
            <a:off x="3415828" y="4112466"/>
            <a:ext cx="5603021" cy="1056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600">
                <a:solidFill>
                  <a:srgbClr val="FFFFFF"/>
                </a:solidFill>
                <a:uFill>
                  <a:solidFill>
                    <a:srgbClr val="000000"/>
                  </a:solidFill>
                </a:uFill>
                <a:latin typeface="Trebuchet MS"/>
                <a:ea typeface="Trebuchet MS"/>
                <a:cs typeface="Trebuchet MS"/>
                <a:sym typeface="Trebuchet MS"/>
              </a:defRPr>
            </a:lvl1pPr>
          </a:lstStyle>
          <a:p>
            <a:pPr/>
            <a:r>
              <a:t> The next several slides offer views of our Outstanding Outdoor Programming, led the first 6 years by Nancy Heath. There were water activities galore, starting with Pot Hole slide – a favorite all these years</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06" name="Rectangle"/>
          <p:cNvSpPr/>
          <p:nvPr/>
        </p:nvSpPr>
        <p:spPr>
          <a:xfrm>
            <a:off x="4271539" y="4644676"/>
            <a:ext cx="5414879" cy="55102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07" name="Here’s a group at the base of Glen Falls"/>
          <p:cNvSpPr txBox="1"/>
          <p:nvPr/>
        </p:nvSpPr>
        <p:spPr>
          <a:xfrm>
            <a:off x="4495328" y="4709366"/>
            <a:ext cx="5603021" cy="370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900">
                <a:solidFill>
                  <a:srgbClr val="FFFFFF"/>
                </a:solidFill>
                <a:uFill>
                  <a:solidFill>
                    <a:srgbClr val="000000"/>
                  </a:solidFill>
                </a:uFill>
              </a:defRPr>
            </a:lvl1pPr>
          </a:lstStyle>
          <a:p>
            <a:pPr/>
            <a:r>
              <a:t>Here’s a group at the base of Glen Falls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1" name="Picture 1" descr="Picture 1"/>
          <p:cNvPicPr>
            <a:picLocks noChangeAspect="1"/>
          </p:cNvPicPr>
          <p:nvPr/>
        </p:nvPicPr>
        <p:blipFill>
          <a:blip r:embed="rId3">
            <a:extLst/>
          </a:blip>
          <a:stretch>
            <a:fillRect/>
          </a:stretch>
        </p:blipFill>
        <p:spPr>
          <a:xfrm>
            <a:off x="2336800" y="0"/>
            <a:ext cx="9144000" cy="5143500"/>
          </a:xfrm>
          <a:prstGeom prst="rect">
            <a:avLst/>
          </a:prstGeom>
          <a:ln w="12700">
            <a:miter lim="400000"/>
          </a:ln>
        </p:spPr>
      </p:pic>
      <p:sp>
        <p:nvSpPr>
          <p:cNvPr id="512" name="Rectangle"/>
          <p:cNvSpPr/>
          <p:nvPr/>
        </p:nvSpPr>
        <p:spPr>
          <a:xfrm>
            <a:off x="888999" y="-6353"/>
            <a:ext cx="3715249"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defTabSz="457200">
              <a:spcBef>
                <a:spcPts val="1000"/>
              </a:spcBef>
              <a:defRPr>
                <a:solidFill>
                  <a:srgbClr val="FFFFFF"/>
                </a:solidFill>
                <a:uFill>
                  <a:solidFill>
                    <a:srgbClr val="000000"/>
                  </a:solidFill>
                </a:uFill>
              </a:defRPr>
            </a:pPr>
          </a:p>
        </p:txBody>
      </p:sp>
      <p:sp>
        <p:nvSpPr>
          <p:cNvPr id="513" name="Day and night trips under Dry Falls"/>
          <p:cNvSpPr txBox="1"/>
          <p:nvPr/>
        </p:nvSpPr>
        <p:spPr>
          <a:xfrm>
            <a:off x="411366" y="322578"/>
            <a:ext cx="3647661"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a:solidFill>
                  <a:srgbClr val="FFFFFF"/>
                </a:solidFill>
                <a:uFill>
                  <a:solidFill>
                    <a:srgbClr val="000000"/>
                  </a:solidFill>
                </a:uFill>
              </a:defRPr>
            </a:lvl1pPr>
          </a:lstStyle>
          <a:p>
            <a:pPr/>
            <a:r>
              <a:t>Day and night trips under Dry Falls</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7" name="Picture 1" descr="Picture 1"/>
          <p:cNvPicPr>
            <a:picLocks noChangeAspect="1"/>
          </p:cNvPicPr>
          <p:nvPr/>
        </p:nvPicPr>
        <p:blipFill>
          <a:blip r:embed="rId3">
            <a:extLst/>
          </a:blip>
          <a:stretch>
            <a:fillRect/>
          </a:stretch>
        </p:blipFill>
        <p:spPr>
          <a:xfrm>
            <a:off x="2273300" y="0"/>
            <a:ext cx="9144000" cy="5143500"/>
          </a:xfrm>
          <a:prstGeom prst="rect">
            <a:avLst/>
          </a:prstGeom>
          <a:ln w="12700">
            <a:miter lim="400000"/>
          </a:ln>
        </p:spPr>
      </p:pic>
      <p:sp>
        <p:nvSpPr>
          <p:cNvPr id="518" name="Rectangle"/>
          <p:cNvSpPr/>
          <p:nvPr/>
        </p:nvSpPr>
        <p:spPr>
          <a:xfrm>
            <a:off x="800098" y="-6353"/>
            <a:ext cx="3715249"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19" name="2nd falls at Glen Falls after lots of rain!"/>
          <p:cNvSpPr txBox="1"/>
          <p:nvPr/>
        </p:nvSpPr>
        <p:spPr>
          <a:xfrm>
            <a:off x="300101" y="290828"/>
            <a:ext cx="4097122"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spcBef>
                <a:spcPts val="1000"/>
              </a:spcBef>
              <a:defRPr>
                <a:solidFill>
                  <a:srgbClr val="FFFFFF"/>
                </a:solidFill>
                <a:uFill>
                  <a:solidFill>
                    <a:srgbClr val="000000"/>
                  </a:solidFill>
                </a:uFill>
              </a:defRPr>
            </a:pPr>
            <a:r>
              <a:t>2</a:t>
            </a:r>
            <a:r>
              <a:rPr baseline="31999"/>
              <a:t>nd</a:t>
            </a:r>
            <a:r>
              <a:t> falls at Glen Falls after lots of rain!</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3" name="Picture 1" descr="Picture 1"/>
          <p:cNvPicPr>
            <a:picLocks noChangeAspect="1"/>
          </p:cNvPicPr>
          <p:nvPr/>
        </p:nvPicPr>
        <p:blipFill>
          <a:blip r:embed="rId3">
            <a:extLst/>
          </a:blip>
          <a:stretch>
            <a:fillRect/>
          </a:stretch>
        </p:blipFill>
        <p:spPr>
          <a:xfrm>
            <a:off x="2298700" y="0"/>
            <a:ext cx="9144000" cy="5143500"/>
          </a:xfrm>
          <a:prstGeom prst="rect">
            <a:avLst/>
          </a:prstGeom>
          <a:ln w="12700">
            <a:miter lim="400000"/>
          </a:ln>
        </p:spPr>
      </p:pic>
      <p:sp>
        <p:nvSpPr>
          <p:cNvPr id="524" name="Rectangle"/>
          <p:cNvSpPr/>
          <p:nvPr/>
        </p:nvSpPr>
        <p:spPr>
          <a:xfrm>
            <a:off x="774698" y="-6353"/>
            <a:ext cx="3715249" cy="5156205"/>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25" name="Rainbow Falls – just down stream from"/>
          <p:cNvSpPr txBox="1"/>
          <p:nvPr/>
        </p:nvSpPr>
        <p:spPr>
          <a:xfrm>
            <a:off x="274495" y="316228"/>
            <a:ext cx="4061440"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a:solidFill>
                  <a:srgbClr val="FFFFFF"/>
                </a:solidFill>
                <a:uFill>
                  <a:solidFill>
                    <a:srgbClr val="000000"/>
                  </a:solidFill>
                </a:uFill>
              </a:defRPr>
            </a:lvl1pPr>
          </a:lstStyle>
          <a:p>
            <a:pPr/>
            <a:r>
              <a:t>Rainbow Falls – just down stream from</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30" name="Rectangle"/>
          <p:cNvSpPr/>
          <p:nvPr/>
        </p:nvSpPr>
        <p:spPr>
          <a:xfrm>
            <a:off x="5226222" y="3911003"/>
            <a:ext cx="4510996" cy="131009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31" name="Turtle Falls – 30 ft slide and then a 10 foot drop. Both are now part of Gorges State Park"/>
          <p:cNvSpPr txBox="1"/>
          <p:nvPr/>
        </p:nvSpPr>
        <p:spPr>
          <a:xfrm>
            <a:off x="5463640" y="4037731"/>
            <a:ext cx="3588583" cy="929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900">
                <a:solidFill>
                  <a:srgbClr val="FFFFFF"/>
                </a:solidFill>
                <a:uFill>
                  <a:solidFill>
                    <a:srgbClr val="000000"/>
                  </a:solidFill>
                </a:uFill>
              </a:defRPr>
            </a:lvl1pPr>
          </a:lstStyle>
          <a:p>
            <a:pPr/>
            <a:r>
              <a:t>Turtle Falls – 30 ft slide and then a 10 foot drop. Both are now part of Gorges State Park</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5"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36" name="Rectangle"/>
          <p:cNvSpPr/>
          <p:nvPr/>
        </p:nvSpPr>
        <p:spPr>
          <a:xfrm>
            <a:off x="4811985" y="4660303"/>
            <a:ext cx="4925232" cy="56079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37" name="Here she comes over Turtle Falls"/>
          <p:cNvSpPr txBox="1"/>
          <p:nvPr/>
        </p:nvSpPr>
        <p:spPr>
          <a:xfrm>
            <a:off x="4978810" y="4736231"/>
            <a:ext cx="4340112" cy="38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defRPr>
            </a:lvl1pPr>
          </a:lstStyle>
          <a:p>
            <a:pPr/>
            <a:r>
              <a:t> Here she comes over Turtle Falls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1"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42" name="Rectangle"/>
          <p:cNvSpPr/>
          <p:nvPr/>
        </p:nvSpPr>
        <p:spPr>
          <a:xfrm>
            <a:off x="6237560" y="4660303"/>
            <a:ext cx="3499657" cy="56079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43" name="…and there she goes"/>
          <p:cNvSpPr txBox="1"/>
          <p:nvPr/>
        </p:nvSpPr>
        <p:spPr>
          <a:xfrm>
            <a:off x="6426610" y="4710831"/>
            <a:ext cx="4340112" cy="38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defRPr>
            </a:lvl1pPr>
          </a:lstStyle>
          <a:p>
            <a:pPr/>
            <a:r>
              <a:t>…and there she goes</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48" name="Rectangle"/>
          <p:cNvSpPr/>
          <p:nvPr/>
        </p:nvSpPr>
        <p:spPr>
          <a:xfrm>
            <a:off x="5199731" y="4660303"/>
            <a:ext cx="4537486" cy="56079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49" name="–lots of fun on our own lake"/>
          <p:cNvSpPr txBox="1"/>
          <p:nvPr/>
        </p:nvSpPr>
        <p:spPr>
          <a:xfrm>
            <a:off x="5601110" y="4748931"/>
            <a:ext cx="4340112" cy="38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defRPr>
            </a:lvl1pPr>
          </a:lstStyle>
          <a:p>
            <a:pPr/>
            <a:r>
              <a:t>–lots of fun on our own lake</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54" name="Rectangle"/>
          <p:cNvSpPr/>
          <p:nvPr/>
        </p:nvSpPr>
        <p:spPr>
          <a:xfrm>
            <a:off x="4737141" y="4584103"/>
            <a:ext cx="4537488" cy="56079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55" name="All sorts of things to do at the lake"/>
          <p:cNvSpPr txBox="1"/>
          <p:nvPr/>
        </p:nvSpPr>
        <p:spPr>
          <a:xfrm>
            <a:off x="4932356" y="4646929"/>
            <a:ext cx="4070531"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defRPr>
            </a:lvl1pPr>
          </a:lstStyle>
          <a:p>
            <a:pPr/>
            <a:r>
              <a:t>All sorts of things to do at the lake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38" name="Rectangle"/>
          <p:cNvSpPr/>
          <p:nvPr/>
        </p:nvSpPr>
        <p:spPr>
          <a:xfrm>
            <a:off x="4593380" y="4570510"/>
            <a:ext cx="4769845" cy="78194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39" name="This view of the REC Hall from uphill"/>
          <p:cNvSpPr txBox="1"/>
          <p:nvPr/>
        </p:nvSpPr>
        <p:spPr>
          <a:xfrm>
            <a:off x="4732320" y="4666103"/>
            <a:ext cx="4884278" cy="38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000"/>
              </a:spcBef>
              <a:defRPr b="1" sz="2000">
                <a:solidFill>
                  <a:srgbClr val="FFFFFF"/>
                </a:solidFill>
                <a:uFill>
                  <a:solidFill>
                    <a:srgbClr val="000000"/>
                  </a:solidFill>
                </a:uFill>
              </a:defRPr>
            </a:pPr>
            <a:r>
              <a:t>T</a:t>
            </a:r>
            <a:r>
              <a:rPr b="0"/>
              <a:t>his view of the REC Hall from uphill</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9"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60" name="Rectangle"/>
          <p:cNvSpPr/>
          <p:nvPr/>
        </p:nvSpPr>
        <p:spPr>
          <a:xfrm>
            <a:off x="3975141" y="4355503"/>
            <a:ext cx="5217384" cy="1002269"/>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61" name="Many learned white water rafting, canoeing and kayaking because of this program"/>
          <p:cNvSpPr txBox="1"/>
          <p:nvPr/>
        </p:nvSpPr>
        <p:spPr>
          <a:xfrm>
            <a:off x="4031426" y="4399279"/>
            <a:ext cx="5308016"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Many learned white water rafting, canoeing and kayaking because of this program </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5" name="Picture 1" descr="Picture 1"/>
          <p:cNvPicPr>
            <a:picLocks noChangeAspect="1"/>
          </p:cNvPicPr>
          <p:nvPr/>
        </p:nvPicPr>
        <p:blipFill>
          <a:blip r:embed="rId3">
            <a:extLst/>
          </a:blip>
          <a:stretch>
            <a:fillRect/>
          </a:stretch>
        </p:blipFill>
        <p:spPr>
          <a:xfrm>
            <a:off x="0" y="-444500"/>
            <a:ext cx="9144000" cy="5143500"/>
          </a:xfrm>
          <a:prstGeom prst="rect">
            <a:avLst/>
          </a:prstGeom>
          <a:ln w="12700">
            <a:miter lim="400000"/>
          </a:ln>
        </p:spPr>
      </p:pic>
      <p:sp>
        <p:nvSpPr>
          <p:cNvPr id="566" name="Here, Nancy Heath instructing Elderhostel students ahead of a rafting trip"/>
          <p:cNvSpPr txBox="1"/>
          <p:nvPr/>
        </p:nvSpPr>
        <p:spPr>
          <a:xfrm>
            <a:off x="415199" y="4696616"/>
            <a:ext cx="8962740" cy="383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Here, Nancy Heath instructing Elderhostel students ahead of a rafting trip</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0"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71" name="Rectangle"/>
          <p:cNvSpPr/>
          <p:nvPr/>
        </p:nvSpPr>
        <p:spPr>
          <a:xfrm>
            <a:off x="3529550" y="4263032"/>
            <a:ext cx="5662975" cy="1094743"/>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72" name="Elvin and Nancy Hilyer created the Work and Adventure Program – lots of new experiences"/>
          <p:cNvSpPr txBox="1"/>
          <p:nvPr/>
        </p:nvSpPr>
        <p:spPr>
          <a:xfrm>
            <a:off x="3808729" y="4398166"/>
            <a:ext cx="6388213"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Elvin and Nancy Hilyer created the Work and Adventure Program – lots of new experiences</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6"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77" name="Rectangle"/>
          <p:cNvSpPr/>
          <p:nvPr/>
        </p:nvSpPr>
        <p:spPr>
          <a:xfrm>
            <a:off x="3433706" y="4442966"/>
            <a:ext cx="5758820" cy="91480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78" name="Class 5 Bull Sluice Rapid on the Chattooga River"/>
          <p:cNvSpPr txBox="1"/>
          <p:nvPr/>
        </p:nvSpPr>
        <p:spPr>
          <a:xfrm>
            <a:off x="3547152" y="4613349"/>
            <a:ext cx="5551246"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Class 5 Bull Sluice Rapid on the Chattooga River</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2" name="Picture 1" descr="Picture 1"/>
          <p:cNvPicPr>
            <a:picLocks noChangeAspect="1"/>
          </p:cNvPicPr>
          <p:nvPr/>
        </p:nvPicPr>
        <p:blipFill>
          <a:blip r:embed="rId3">
            <a:extLst/>
          </a:blip>
          <a:stretch>
            <a:fillRect/>
          </a:stretch>
        </p:blipFill>
        <p:spPr>
          <a:xfrm>
            <a:off x="2324100" y="0"/>
            <a:ext cx="9144000" cy="5143500"/>
          </a:xfrm>
          <a:prstGeom prst="rect">
            <a:avLst/>
          </a:prstGeom>
          <a:ln w="12700">
            <a:miter lim="400000"/>
          </a:ln>
        </p:spPr>
      </p:pic>
      <p:sp>
        <p:nvSpPr>
          <p:cNvPr id="583" name="Rectangle"/>
          <p:cNvSpPr/>
          <p:nvPr/>
        </p:nvSpPr>
        <p:spPr>
          <a:xfrm>
            <a:off x="774698" y="-6350"/>
            <a:ext cx="3715249" cy="515620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84" name="And Climbing – both on our cliffs and elsewhere in the area"/>
          <p:cNvSpPr txBox="1"/>
          <p:nvPr/>
        </p:nvSpPr>
        <p:spPr>
          <a:xfrm>
            <a:off x="322267" y="252728"/>
            <a:ext cx="3938081"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And Climbing – both on our cliffs and elsewhere in the area</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8"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89" name="Rectangle"/>
          <p:cNvSpPr/>
          <p:nvPr/>
        </p:nvSpPr>
        <p:spPr>
          <a:xfrm>
            <a:off x="3433706" y="4442966"/>
            <a:ext cx="5758820" cy="91480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90" name="Ken Kortemier leading the program with ease"/>
          <p:cNvSpPr txBox="1"/>
          <p:nvPr/>
        </p:nvSpPr>
        <p:spPr>
          <a:xfrm>
            <a:off x="3545538" y="4562549"/>
            <a:ext cx="5278395"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Ken Kortemier leading the program with ease</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4"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95" name="Rectangle"/>
          <p:cNvSpPr/>
          <p:nvPr/>
        </p:nvSpPr>
        <p:spPr>
          <a:xfrm>
            <a:off x="3615178" y="4513657"/>
            <a:ext cx="5577348" cy="84411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96" name="Most campers doing this for the first time"/>
          <p:cNvSpPr txBox="1"/>
          <p:nvPr/>
        </p:nvSpPr>
        <p:spPr>
          <a:xfrm>
            <a:off x="3854494" y="4606999"/>
            <a:ext cx="4917238"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Most campers doing this for the first time </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0" name="Picture 1" descr="Picture 1"/>
          <p:cNvPicPr>
            <a:picLocks noChangeAspect="1"/>
          </p:cNvPicPr>
          <p:nvPr/>
        </p:nvPicPr>
        <p:blipFill>
          <a:blip r:embed="rId3">
            <a:extLst/>
          </a:blip>
          <a:stretch>
            <a:fillRect/>
          </a:stretch>
        </p:blipFill>
        <p:spPr>
          <a:xfrm>
            <a:off x="0" y="-869950"/>
            <a:ext cx="9144000" cy="5143500"/>
          </a:xfrm>
          <a:prstGeom prst="rect">
            <a:avLst/>
          </a:prstGeom>
          <a:ln w="12700">
            <a:miter lim="400000"/>
          </a:ln>
        </p:spPr>
      </p:pic>
      <p:sp>
        <p:nvSpPr>
          <p:cNvPr id="601" name="Rectangle"/>
          <p:cNvSpPr/>
          <p:nvPr/>
        </p:nvSpPr>
        <p:spPr>
          <a:xfrm>
            <a:off x="4993128" y="5796359"/>
            <a:ext cx="5411851" cy="105470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02" name="Work Adventure Camp gave campers lots of experience in the outdoors – 24 hrs/day…"/>
          <p:cNvSpPr txBox="1"/>
          <p:nvPr/>
        </p:nvSpPr>
        <p:spPr>
          <a:xfrm>
            <a:off x="325134" y="4331196"/>
            <a:ext cx="8493732"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2000">
                <a:solidFill>
                  <a:srgbClr val="FFFFFF"/>
                </a:solidFill>
                <a:uFill>
                  <a:solidFill>
                    <a:srgbClr val="000000"/>
                  </a:solidFill>
                </a:uFill>
                <a:latin typeface="Trebuchet MS"/>
                <a:ea typeface="Trebuchet MS"/>
                <a:cs typeface="Trebuchet MS"/>
                <a:sym typeface="Trebuchet MS"/>
              </a:defRPr>
            </a:lvl1pPr>
          </a:lstStyle>
          <a:p>
            <a:pPr/>
            <a:r>
              <a:t>Work Adventure Camp gave campers lots of experience in the outdoors – 24 hrs/day. They rebuilt this tent platform.</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6"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07" name="Rectangle"/>
          <p:cNvSpPr/>
          <p:nvPr/>
        </p:nvSpPr>
        <p:spPr>
          <a:xfrm>
            <a:off x="4705691" y="4462560"/>
            <a:ext cx="4613436" cy="72480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08" name="Outdoor adventures on the ground"/>
          <p:cNvSpPr txBox="1"/>
          <p:nvPr/>
        </p:nvSpPr>
        <p:spPr>
          <a:xfrm>
            <a:off x="4870755" y="4596129"/>
            <a:ext cx="410116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Outdoor adventures on the ground </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2"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13" name="Rectangle"/>
          <p:cNvSpPr/>
          <p:nvPr/>
        </p:nvSpPr>
        <p:spPr>
          <a:xfrm>
            <a:off x="5823637" y="4513857"/>
            <a:ext cx="3495491" cy="673510"/>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14" name="…and 40 feet above it"/>
          <p:cNvSpPr txBox="1"/>
          <p:nvPr/>
        </p:nvSpPr>
        <p:spPr>
          <a:xfrm>
            <a:off x="6047761" y="4639543"/>
            <a:ext cx="2672414"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 …and 40 feet above it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44" name="Rectangle"/>
          <p:cNvSpPr/>
          <p:nvPr/>
        </p:nvSpPr>
        <p:spPr>
          <a:xfrm>
            <a:off x="3474591" y="4570510"/>
            <a:ext cx="5888633" cy="781946"/>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145" name="Enjoying the space including a harpist providing music"/>
          <p:cNvSpPr txBox="1"/>
          <p:nvPr/>
        </p:nvSpPr>
        <p:spPr>
          <a:xfrm>
            <a:off x="3627420" y="4678803"/>
            <a:ext cx="5532177" cy="345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1700">
                <a:solidFill>
                  <a:srgbClr val="FFFFFF"/>
                </a:solidFill>
                <a:uFill>
                  <a:solidFill>
                    <a:srgbClr val="000000"/>
                  </a:solidFill>
                </a:uFill>
              </a:defRPr>
            </a:lvl1pPr>
          </a:lstStyle>
          <a:p>
            <a:pPr/>
            <a:r>
              <a:t>Enjoying the space including a harpist providing music</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8"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19" name="Rectangle"/>
          <p:cNvSpPr/>
          <p:nvPr/>
        </p:nvSpPr>
        <p:spPr>
          <a:xfrm>
            <a:off x="5032021" y="4446735"/>
            <a:ext cx="4287108" cy="740631"/>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20" name="Most ages can work on these"/>
          <p:cNvSpPr txBox="1"/>
          <p:nvPr/>
        </p:nvSpPr>
        <p:spPr>
          <a:xfrm>
            <a:off x="5358241" y="4606230"/>
            <a:ext cx="3430197"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Most ages can work on these </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4"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8" name="Picture 1" descr="Picture 1"/>
          <p:cNvPicPr>
            <a:picLocks noChangeAspect="1"/>
          </p:cNvPicPr>
          <p:nvPr/>
        </p:nvPicPr>
        <p:blipFill>
          <a:blip r:embed="rId3">
            <a:extLst/>
          </a:blip>
          <a:stretch>
            <a:fillRect/>
          </a:stretch>
        </p:blipFill>
        <p:spPr>
          <a:xfrm>
            <a:off x="0" y="-222250"/>
            <a:ext cx="9144000" cy="5143500"/>
          </a:xfrm>
          <a:prstGeom prst="rect">
            <a:avLst/>
          </a:prstGeom>
          <a:ln w="12700">
            <a:miter lim="400000"/>
          </a:ln>
        </p:spPr>
      </p:pic>
      <p:sp>
        <p:nvSpPr>
          <p:cNvPr id="629" name="Rectangle"/>
          <p:cNvSpPr/>
          <p:nvPr/>
        </p:nvSpPr>
        <p:spPr>
          <a:xfrm>
            <a:off x="-19057" y="4604332"/>
            <a:ext cx="9338186" cy="58303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30" name="The Labyrinth is a favorite quiet time experience for many"/>
          <p:cNvSpPr txBox="1"/>
          <p:nvPr/>
        </p:nvSpPr>
        <p:spPr>
          <a:xfrm>
            <a:off x="1076443" y="4704079"/>
            <a:ext cx="6813309"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The Labyrinth is a favorite quiet time experience for many</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4"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35" name="Rectangle"/>
          <p:cNvSpPr/>
          <p:nvPr/>
        </p:nvSpPr>
        <p:spPr>
          <a:xfrm>
            <a:off x="-58397" y="4275037"/>
            <a:ext cx="9233856" cy="99383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36" name="Sally Bellamy--it’s the summer of 1980 – the one and only guest to the first program. Went home and drove back the next week . For many years she arrived in April when Elderhostel programs started and stay until they ended in late October"/>
          <p:cNvSpPr txBox="1"/>
          <p:nvPr/>
        </p:nvSpPr>
        <p:spPr>
          <a:xfrm>
            <a:off x="159462" y="4250556"/>
            <a:ext cx="8825076" cy="891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a:solidFill>
                  <a:srgbClr val="FFFFFF"/>
                </a:solidFill>
                <a:uFill>
                  <a:solidFill>
                    <a:srgbClr val="000000"/>
                  </a:solidFill>
                </a:uFill>
                <a:latin typeface="Trebuchet MS"/>
                <a:ea typeface="Trebuchet MS"/>
                <a:cs typeface="Trebuchet MS"/>
                <a:sym typeface="Trebuchet MS"/>
              </a:defRPr>
            </a:lvl1pPr>
          </a:lstStyle>
          <a:p>
            <a:pPr/>
            <a:r>
              <a:t>Sally Bellamy--it’s the summer of 1980 – the one and only guest to the first program. Went home and drove back the next week . For many years she arrived in April when Elderhostel programs started and stay until they ended in late October</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0"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41" name="Rectangle"/>
          <p:cNvSpPr/>
          <p:nvPr/>
        </p:nvSpPr>
        <p:spPr>
          <a:xfrm>
            <a:off x="-58397" y="4275037"/>
            <a:ext cx="9233856" cy="993837"/>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42" name="She ran the store and hosted Social Hour, handled Town Run, mail, extra groceries for the kitchen, laundry, etc."/>
          <p:cNvSpPr txBox="1"/>
          <p:nvPr/>
        </p:nvSpPr>
        <p:spPr>
          <a:xfrm>
            <a:off x="340201" y="4348479"/>
            <a:ext cx="8436652" cy="675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She ran the store and hosted Social Hour, handled Town Run, mail, extra groceries for the kitchen, laundry, etc. </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6"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47" name="Rectangle"/>
          <p:cNvSpPr/>
          <p:nvPr/>
        </p:nvSpPr>
        <p:spPr>
          <a:xfrm>
            <a:off x="3304721" y="4262932"/>
            <a:ext cx="6014407" cy="924434"/>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48" name="This was the store back then, now named White Oak, and giving us great meeting space."/>
          <p:cNvSpPr txBox="1"/>
          <p:nvPr/>
        </p:nvSpPr>
        <p:spPr>
          <a:xfrm>
            <a:off x="3474807" y="4328393"/>
            <a:ext cx="6121513" cy="67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This was the store back then, now named White Oak, and giving us great meeting space.</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2" name="Picture 1" descr="Picture 1"/>
          <p:cNvPicPr>
            <a:picLocks noChangeAspect="1"/>
          </p:cNvPicPr>
          <p:nvPr/>
        </p:nvPicPr>
        <p:blipFill>
          <a:blip r:embed="rId3">
            <a:extLst/>
          </a:blip>
          <a:stretch>
            <a:fillRect/>
          </a:stretch>
        </p:blipFill>
        <p:spPr>
          <a:xfrm>
            <a:off x="0" y="-692150"/>
            <a:ext cx="9144000" cy="5143500"/>
          </a:xfrm>
          <a:prstGeom prst="rect">
            <a:avLst/>
          </a:prstGeom>
          <a:ln w="12700">
            <a:miter lim="400000"/>
          </a:ln>
        </p:spPr>
      </p:pic>
      <p:sp>
        <p:nvSpPr>
          <p:cNvPr id="653" name="Sally sold the concept of having a deck on the side of the Lodge to “greatly improve social hour"/>
          <p:cNvSpPr txBox="1"/>
          <p:nvPr/>
        </p:nvSpPr>
        <p:spPr>
          <a:xfrm>
            <a:off x="176318" y="4437379"/>
            <a:ext cx="8791359" cy="675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Sally sold the concept of having a deck on the side of the Lodge to “greatly improve social hour” </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7" name="Picture 1" descr="Picture 1"/>
          <p:cNvPicPr>
            <a:picLocks noChangeAspect="1"/>
          </p:cNvPicPr>
          <p:nvPr/>
        </p:nvPicPr>
        <p:blipFill>
          <a:blip r:embed="rId3">
            <a:extLst/>
          </a:blip>
          <a:stretch>
            <a:fillRect/>
          </a:stretch>
        </p:blipFill>
        <p:spPr>
          <a:xfrm>
            <a:off x="0" y="-749300"/>
            <a:ext cx="9144000" cy="5143500"/>
          </a:xfrm>
          <a:prstGeom prst="rect">
            <a:avLst/>
          </a:prstGeom>
          <a:ln w="12700">
            <a:miter lim="400000"/>
          </a:ln>
        </p:spPr>
      </p:pic>
      <p:sp>
        <p:nvSpPr>
          <p:cNvPr id="658" name="With architectural support by Lee Cook from Atlanta and construction supervised by Steve Carter, the deck was completed in late summer, 1984."/>
          <p:cNvSpPr txBox="1"/>
          <p:nvPr/>
        </p:nvSpPr>
        <p:spPr>
          <a:xfrm>
            <a:off x="231509" y="4411979"/>
            <a:ext cx="8604455" cy="675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With architectural support by Lee Cook from Atlanta and construction supervised by Steve Carter, the deck was completed in late summer, 1984.</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2" name="Picture 1" descr="Picture 1"/>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663" name="Rectangle"/>
          <p:cNvSpPr/>
          <p:nvPr/>
        </p:nvSpPr>
        <p:spPr>
          <a:xfrm>
            <a:off x="4643828" y="3941314"/>
            <a:ext cx="4675301" cy="1246052"/>
          </a:xfrm>
          <a:prstGeom prst="rect">
            <a:avLst/>
          </a:prstGeom>
          <a:solidFill>
            <a:srgbClr val="000000"/>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64" name="For those that have not seen the original lodge this is a great picture with the deck attached to it."/>
          <p:cNvSpPr txBox="1"/>
          <p:nvPr/>
        </p:nvSpPr>
        <p:spPr>
          <a:xfrm>
            <a:off x="4852077" y="4043679"/>
            <a:ext cx="4258804" cy="967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For those that have not seen the original lodge this is a great picture with the deck attached to it.</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8" name="Picture 1" descr="Picture 1"/>
          <p:cNvPicPr>
            <a:picLocks noChangeAspect="1"/>
          </p:cNvPicPr>
          <p:nvPr/>
        </p:nvPicPr>
        <p:blipFill>
          <a:blip r:embed="rId3">
            <a:extLst/>
          </a:blip>
          <a:stretch>
            <a:fillRect/>
          </a:stretch>
        </p:blipFill>
        <p:spPr>
          <a:xfrm>
            <a:off x="0" y="-444500"/>
            <a:ext cx="9144000" cy="5143500"/>
          </a:xfrm>
          <a:prstGeom prst="rect">
            <a:avLst/>
          </a:prstGeom>
          <a:ln w="12700">
            <a:miter lim="400000"/>
          </a:ln>
        </p:spPr>
      </p:pic>
      <p:sp>
        <p:nvSpPr>
          <p:cNvPr id="669" name="Here is an airplane view of the old Lodge with its new deck."/>
          <p:cNvSpPr txBox="1"/>
          <p:nvPr/>
        </p:nvSpPr>
        <p:spPr>
          <a:xfrm>
            <a:off x="1047831" y="4697729"/>
            <a:ext cx="6971810" cy="383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000"/>
              </a:spcBef>
              <a:defRPr sz="2000">
                <a:solidFill>
                  <a:srgbClr val="FFFFFF"/>
                </a:solidFill>
                <a:uFill>
                  <a:solidFill>
                    <a:srgbClr val="000000"/>
                  </a:solidFill>
                </a:uFill>
                <a:latin typeface="Trebuchet MS"/>
                <a:ea typeface="Trebuchet MS"/>
                <a:cs typeface="Trebuchet MS"/>
                <a:sym typeface="Trebuchet MS"/>
              </a:defRPr>
            </a:lvl1pPr>
          </a:lstStyle>
          <a:p>
            <a:pPr/>
            <a:r>
              <a:t>Here is an airplane view of the old Lodge with its new deck.</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Black">
      <a:majorFont>
        <a:latin typeface="Calibri"/>
        <a:ea typeface="Calibri"/>
        <a:cs typeface="Calibri"/>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Black">
      <a:majorFont>
        <a:latin typeface="Calibri"/>
        <a:ea typeface="Calibri"/>
        <a:cs typeface="Calibri"/>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